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9" r:id="rId7"/>
    <p:sldId id="270" r:id="rId8"/>
    <p:sldId id="271" r:id="rId9"/>
    <p:sldId id="272" r:id="rId10"/>
    <p:sldId id="273" r:id="rId11"/>
    <p:sldId id="274" r:id="rId12"/>
    <p:sldId id="281" r:id="rId13"/>
    <p:sldId id="275" r:id="rId14"/>
    <p:sldId id="276" r:id="rId15"/>
    <p:sldId id="277" r:id="rId16"/>
    <p:sldId id="280" r:id="rId17"/>
    <p:sldId id="278" r:id="rId18"/>
    <p:sldId id="279"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s, Alicia O" userId="45c2f5e0-c94b-4b93-82d7-ce56bec4e8bd" providerId="ADAL" clId="{2C01DEE1-03A6-44BA-9371-85BB3099BBDF}"/>
    <pc:docChg chg="delSld">
      <pc:chgData name="Adams, Alicia O" userId="45c2f5e0-c94b-4b93-82d7-ce56bec4e8bd" providerId="ADAL" clId="{2C01DEE1-03A6-44BA-9371-85BB3099BBDF}" dt="2019-11-07T14:39:50.099" v="0" actId="2696"/>
      <pc:docMkLst>
        <pc:docMk/>
      </pc:docMkLst>
      <pc:sldChg chg="del">
        <pc:chgData name="Adams, Alicia O" userId="45c2f5e0-c94b-4b93-82d7-ce56bec4e8bd" providerId="ADAL" clId="{2C01DEE1-03A6-44BA-9371-85BB3099BBDF}" dt="2019-11-07T14:39:50.099" v="0" actId="2696"/>
        <pc:sldMkLst>
          <pc:docMk/>
          <pc:sldMk cId="1937965590" sldId="28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F8A5-04E2-4DFC-8895-A57212FD1A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A13730-D252-44A9-8A5A-5A9A8093D6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C9528D-E8A9-4C9B-BE9D-CEF5E7E2B9DB}"/>
              </a:ext>
            </a:extLst>
          </p:cNvPr>
          <p:cNvSpPr>
            <a:spLocks noGrp="1"/>
          </p:cNvSpPr>
          <p:nvPr>
            <p:ph type="dt" sz="half" idx="10"/>
          </p:nvPr>
        </p:nvSpPr>
        <p:spPr/>
        <p:txBody>
          <a:bodyPr/>
          <a:lstStyle/>
          <a:p>
            <a:fld id="{94273A83-6C28-4B72-A6A6-4E0111432B06}" type="datetimeFigureOut">
              <a:rPr lang="en-US" smtClean="0"/>
              <a:t>11/7/2019</a:t>
            </a:fld>
            <a:endParaRPr lang="en-US"/>
          </a:p>
        </p:txBody>
      </p:sp>
      <p:sp>
        <p:nvSpPr>
          <p:cNvPr id="5" name="Footer Placeholder 4">
            <a:extLst>
              <a:ext uri="{FF2B5EF4-FFF2-40B4-BE49-F238E27FC236}">
                <a16:creationId xmlns:a16="http://schemas.microsoft.com/office/drawing/2014/main" id="{CA89F362-D2E4-4EB3-A244-9D4884ED7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40FEB-8D22-4C28-A4A1-D379AA2DEDA4}"/>
              </a:ext>
            </a:extLst>
          </p:cNvPr>
          <p:cNvSpPr>
            <a:spLocks noGrp="1"/>
          </p:cNvSpPr>
          <p:nvPr>
            <p:ph type="sldNum" sz="quarter" idx="12"/>
          </p:nvPr>
        </p:nvSpPr>
        <p:spPr/>
        <p:txBody>
          <a:bodyPr/>
          <a:lstStyle/>
          <a:p>
            <a:fld id="{AE5AFACF-EFDF-4D15-A583-7041672E29EC}" type="slidenum">
              <a:rPr lang="en-US" smtClean="0"/>
              <a:t>‹#›</a:t>
            </a:fld>
            <a:endParaRPr lang="en-US"/>
          </a:p>
        </p:txBody>
      </p:sp>
    </p:spTree>
    <p:extLst>
      <p:ext uri="{BB962C8B-B14F-4D97-AF65-F5344CB8AC3E}">
        <p14:creationId xmlns:p14="http://schemas.microsoft.com/office/powerpoint/2010/main" val="52152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79A76-C448-4702-889F-75D9387460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3973EA-A09B-4294-BED5-2C8D7A5572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BB8CF-D939-45BD-A21A-D96AE65AC0FA}"/>
              </a:ext>
            </a:extLst>
          </p:cNvPr>
          <p:cNvSpPr>
            <a:spLocks noGrp="1"/>
          </p:cNvSpPr>
          <p:nvPr>
            <p:ph type="dt" sz="half" idx="10"/>
          </p:nvPr>
        </p:nvSpPr>
        <p:spPr/>
        <p:txBody>
          <a:bodyPr/>
          <a:lstStyle/>
          <a:p>
            <a:fld id="{94273A83-6C28-4B72-A6A6-4E0111432B06}" type="datetimeFigureOut">
              <a:rPr lang="en-US" smtClean="0"/>
              <a:t>11/7/2019</a:t>
            </a:fld>
            <a:endParaRPr lang="en-US"/>
          </a:p>
        </p:txBody>
      </p:sp>
      <p:sp>
        <p:nvSpPr>
          <p:cNvPr id="5" name="Footer Placeholder 4">
            <a:extLst>
              <a:ext uri="{FF2B5EF4-FFF2-40B4-BE49-F238E27FC236}">
                <a16:creationId xmlns:a16="http://schemas.microsoft.com/office/drawing/2014/main" id="{9B0C7F84-B1BA-493B-88CD-46AFA3DF6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B098E-D758-4962-B32A-95FEF0789533}"/>
              </a:ext>
            </a:extLst>
          </p:cNvPr>
          <p:cNvSpPr>
            <a:spLocks noGrp="1"/>
          </p:cNvSpPr>
          <p:nvPr>
            <p:ph type="sldNum" sz="quarter" idx="12"/>
          </p:nvPr>
        </p:nvSpPr>
        <p:spPr/>
        <p:txBody>
          <a:bodyPr/>
          <a:lstStyle/>
          <a:p>
            <a:fld id="{AE5AFACF-EFDF-4D15-A583-7041672E29EC}" type="slidenum">
              <a:rPr lang="en-US" smtClean="0"/>
              <a:t>‹#›</a:t>
            </a:fld>
            <a:endParaRPr lang="en-US"/>
          </a:p>
        </p:txBody>
      </p:sp>
    </p:spTree>
    <p:extLst>
      <p:ext uri="{BB962C8B-B14F-4D97-AF65-F5344CB8AC3E}">
        <p14:creationId xmlns:p14="http://schemas.microsoft.com/office/powerpoint/2010/main" val="302852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E6CECE-A5AE-4EC0-9BD8-24F091238A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04FA4C-B7E4-4C52-B55E-4C29918203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FC171-1694-47EB-BEE1-16E0F0B0A8B7}"/>
              </a:ext>
            </a:extLst>
          </p:cNvPr>
          <p:cNvSpPr>
            <a:spLocks noGrp="1"/>
          </p:cNvSpPr>
          <p:nvPr>
            <p:ph type="dt" sz="half" idx="10"/>
          </p:nvPr>
        </p:nvSpPr>
        <p:spPr/>
        <p:txBody>
          <a:bodyPr/>
          <a:lstStyle/>
          <a:p>
            <a:fld id="{94273A83-6C28-4B72-A6A6-4E0111432B06}" type="datetimeFigureOut">
              <a:rPr lang="en-US" smtClean="0"/>
              <a:t>11/7/2019</a:t>
            </a:fld>
            <a:endParaRPr lang="en-US"/>
          </a:p>
        </p:txBody>
      </p:sp>
      <p:sp>
        <p:nvSpPr>
          <p:cNvPr id="5" name="Footer Placeholder 4">
            <a:extLst>
              <a:ext uri="{FF2B5EF4-FFF2-40B4-BE49-F238E27FC236}">
                <a16:creationId xmlns:a16="http://schemas.microsoft.com/office/drawing/2014/main" id="{8B1FFD03-B2E0-4FED-8E59-262C841F0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F98CA-1557-4551-82B3-DF5EACCB0EA5}"/>
              </a:ext>
            </a:extLst>
          </p:cNvPr>
          <p:cNvSpPr>
            <a:spLocks noGrp="1"/>
          </p:cNvSpPr>
          <p:nvPr>
            <p:ph type="sldNum" sz="quarter" idx="12"/>
          </p:nvPr>
        </p:nvSpPr>
        <p:spPr/>
        <p:txBody>
          <a:bodyPr/>
          <a:lstStyle/>
          <a:p>
            <a:fld id="{AE5AFACF-EFDF-4D15-A583-7041672E29EC}" type="slidenum">
              <a:rPr lang="en-US" smtClean="0"/>
              <a:t>‹#›</a:t>
            </a:fld>
            <a:endParaRPr lang="en-US"/>
          </a:p>
        </p:txBody>
      </p:sp>
    </p:spTree>
    <p:extLst>
      <p:ext uri="{BB962C8B-B14F-4D97-AF65-F5344CB8AC3E}">
        <p14:creationId xmlns:p14="http://schemas.microsoft.com/office/powerpoint/2010/main" val="403039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B2F1-D11B-4B14-8FFC-73FA877E6D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48070C-540F-420C-9FCB-CB2E7D0CC0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09A49-58F1-4CBD-AD07-8FB3AB427FE3}"/>
              </a:ext>
            </a:extLst>
          </p:cNvPr>
          <p:cNvSpPr>
            <a:spLocks noGrp="1"/>
          </p:cNvSpPr>
          <p:nvPr>
            <p:ph type="dt" sz="half" idx="10"/>
          </p:nvPr>
        </p:nvSpPr>
        <p:spPr/>
        <p:txBody>
          <a:bodyPr/>
          <a:lstStyle/>
          <a:p>
            <a:fld id="{94273A83-6C28-4B72-A6A6-4E0111432B06}" type="datetimeFigureOut">
              <a:rPr lang="en-US" smtClean="0"/>
              <a:t>11/7/2019</a:t>
            </a:fld>
            <a:endParaRPr lang="en-US"/>
          </a:p>
        </p:txBody>
      </p:sp>
      <p:sp>
        <p:nvSpPr>
          <p:cNvPr id="5" name="Footer Placeholder 4">
            <a:extLst>
              <a:ext uri="{FF2B5EF4-FFF2-40B4-BE49-F238E27FC236}">
                <a16:creationId xmlns:a16="http://schemas.microsoft.com/office/drawing/2014/main" id="{9CDC0744-D3E4-4BE0-AFF4-C6EB81455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2A6ED-EA64-48B1-8B94-F28D9C8F5172}"/>
              </a:ext>
            </a:extLst>
          </p:cNvPr>
          <p:cNvSpPr>
            <a:spLocks noGrp="1"/>
          </p:cNvSpPr>
          <p:nvPr>
            <p:ph type="sldNum" sz="quarter" idx="12"/>
          </p:nvPr>
        </p:nvSpPr>
        <p:spPr/>
        <p:txBody>
          <a:bodyPr/>
          <a:lstStyle/>
          <a:p>
            <a:fld id="{AE5AFACF-EFDF-4D15-A583-7041672E29EC}" type="slidenum">
              <a:rPr lang="en-US" smtClean="0"/>
              <a:t>‹#›</a:t>
            </a:fld>
            <a:endParaRPr lang="en-US"/>
          </a:p>
        </p:txBody>
      </p:sp>
    </p:spTree>
    <p:extLst>
      <p:ext uri="{BB962C8B-B14F-4D97-AF65-F5344CB8AC3E}">
        <p14:creationId xmlns:p14="http://schemas.microsoft.com/office/powerpoint/2010/main" val="370576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69BA-56CD-4BFB-8392-7326A864BC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703D2A-1B30-4D79-8C35-6810C50C36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0F70B0-02C3-4959-87B9-40A6D4D64E2F}"/>
              </a:ext>
            </a:extLst>
          </p:cNvPr>
          <p:cNvSpPr>
            <a:spLocks noGrp="1"/>
          </p:cNvSpPr>
          <p:nvPr>
            <p:ph type="dt" sz="half" idx="10"/>
          </p:nvPr>
        </p:nvSpPr>
        <p:spPr/>
        <p:txBody>
          <a:bodyPr/>
          <a:lstStyle/>
          <a:p>
            <a:fld id="{94273A83-6C28-4B72-A6A6-4E0111432B06}" type="datetimeFigureOut">
              <a:rPr lang="en-US" smtClean="0"/>
              <a:t>11/7/2019</a:t>
            </a:fld>
            <a:endParaRPr lang="en-US"/>
          </a:p>
        </p:txBody>
      </p:sp>
      <p:sp>
        <p:nvSpPr>
          <p:cNvPr id="5" name="Footer Placeholder 4">
            <a:extLst>
              <a:ext uri="{FF2B5EF4-FFF2-40B4-BE49-F238E27FC236}">
                <a16:creationId xmlns:a16="http://schemas.microsoft.com/office/drawing/2014/main" id="{939969D4-E092-4761-9206-E0AE2181A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FFF0B-507B-4769-876E-8AA1AB580654}"/>
              </a:ext>
            </a:extLst>
          </p:cNvPr>
          <p:cNvSpPr>
            <a:spLocks noGrp="1"/>
          </p:cNvSpPr>
          <p:nvPr>
            <p:ph type="sldNum" sz="quarter" idx="12"/>
          </p:nvPr>
        </p:nvSpPr>
        <p:spPr/>
        <p:txBody>
          <a:bodyPr/>
          <a:lstStyle/>
          <a:p>
            <a:fld id="{AE5AFACF-EFDF-4D15-A583-7041672E29EC}" type="slidenum">
              <a:rPr lang="en-US" smtClean="0"/>
              <a:t>‹#›</a:t>
            </a:fld>
            <a:endParaRPr lang="en-US"/>
          </a:p>
        </p:txBody>
      </p:sp>
    </p:spTree>
    <p:extLst>
      <p:ext uri="{BB962C8B-B14F-4D97-AF65-F5344CB8AC3E}">
        <p14:creationId xmlns:p14="http://schemas.microsoft.com/office/powerpoint/2010/main" val="197371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AEAD-2FD2-4A09-B2BA-E8C0D8BBA8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226A01-1526-4E4D-9F3B-74605987D4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42111-F57B-4AD8-8904-7940F2E372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6A3C59-A154-45A3-AB4F-7473B868127F}"/>
              </a:ext>
            </a:extLst>
          </p:cNvPr>
          <p:cNvSpPr>
            <a:spLocks noGrp="1"/>
          </p:cNvSpPr>
          <p:nvPr>
            <p:ph type="dt" sz="half" idx="10"/>
          </p:nvPr>
        </p:nvSpPr>
        <p:spPr/>
        <p:txBody>
          <a:bodyPr/>
          <a:lstStyle/>
          <a:p>
            <a:fld id="{94273A83-6C28-4B72-A6A6-4E0111432B06}" type="datetimeFigureOut">
              <a:rPr lang="en-US" smtClean="0"/>
              <a:t>11/7/2019</a:t>
            </a:fld>
            <a:endParaRPr lang="en-US"/>
          </a:p>
        </p:txBody>
      </p:sp>
      <p:sp>
        <p:nvSpPr>
          <p:cNvPr id="6" name="Footer Placeholder 5">
            <a:extLst>
              <a:ext uri="{FF2B5EF4-FFF2-40B4-BE49-F238E27FC236}">
                <a16:creationId xmlns:a16="http://schemas.microsoft.com/office/drawing/2014/main" id="{DF35CFC6-0931-40FF-A041-11193131D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1F299-CE05-40FD-A19B-70B5987CD5B1}"/>
              </a:ext>
            </a:extLst>
          </p:cNvPr>
          <p:cNvSpPr>
            <a:spLocks noGrp="1"/>
          </p:cNvSpPr>
          <p:nvPr>
            <p:ph type="sldNum" sz="quarter" idx="12"/>
          </p:nvPr>
        </p:nvSpPr>
        <p:spPr/>
        <p:txBody>
          <a:bodyPr/>
          <a:lstStyle/>
          <a:p>
            <a:fld id="{AE5AFACF-EFDF-4D15-A583-7041672E29EC}" type="slidenum">
              <a:rPr lang="en-US" smtClean="0"/>
              <a:t>‹#›</a:t>
            </a:fld>
            <a:endParaRPr lang="en-US"/>
          </a:p>
        </p:txBody>
      </p:sp>
    </p:spTree>
    <p:extLst>
      <p:ext uri="{BB962C8B-B14F-4D97-AF65-F5344CB8AC3E}">
        <p14:creationId xmlns:p14="http://schemas.microsoft.com/office/powerpoint/2010/main" val="6885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39BB-F20A-41CC-AC3D-B16BC7AA4A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5A8222-199C-44A1-B48C-969BB8DD7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2BCCC1-A34B-4D62-B7E6-5564419224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D658DB-8065-4E5A-BDCA-FE68C1179E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65ACB9-F31F-4979-BA91-4DA5907DAE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042A1E-B8FB-43D8-9D8D-36DDBCDB4828}"/>
              </a:ext>
            </a:extLst>
          </p:cNvPr>
          <p:cNvSpPr>
            <a:spLocks noGrp="1"/>
          </p:cNvSpPr>
          <p:nvPr>
            <p:ph type="dt" sz="half" idx="10"/>
          </p:nvPr>
        </p:nvSpPr>
        <p:spPr/>
        <p:txBody>
          <a:bodyPr/>
          <a:lstStyle/>
          <a:p>
            <a:fld id="{94273A83-6C28-4B72-A6A6-4E0111432B06}" type="datetimeFigureOut">
              <a:rPr lang="en-US" smtClean="0"/>
              <a:t>11/7/2019</a:t>
            </a:fld>
            <a:endParaRPr lang="en-US"/>
          </a:p>
        </p:txBody>
      </p:sp>
      <p:sp>
        <p:nvSpPr>
          <p:cNvPr id="8" name="Footer Placeholder 7">
            <a:extLst>
              <a:ext uri="{FF2B5EF4-FFF2-40B4-BE49-F238E27FC236}">
                <a16:creationId xmlns:a16="http://schemas.microsoft.com/office/drawing/2014/main" id="{590703A3-51E1-4722-B00B-C0CAA64FD9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5E4467-ADBE-4EE2-B114-53BD1DD65829}"/>
              </a:ext>
            </a:extLst>
          </p:cNvPr>
          <p:cNvSpPr>
            <a:spLocks noGrp="1"/>
          </p:cNvSpPr>
          <p:nvPr>
            <p:ph type="sldNum" sz="quarter" idx="12"/>
          </p:nvPr>
        </p:nvSpPr>
        <p:spPr/>
        <p:txBody>
          <a:bodyPr/>
          <a:lstStyle/>
          <a:p>
            <a:fld id="{AE5AFACF-EFDF-4D15-A583-7041672E29EC}" type="slidenum">
              <a:rPr lang="en-US" smtClean="0"/>
              <a:t>‹#›</a:t>
            </a:fld>
            <a:endParaRPr lang="en-US"/>
          </a:p>
        </p:txBody>
      </p:sp>
    </p:spTree>
    <p:extLst>
      <p:ext uri="{BB962C8B-B14F-4D97-AF65-F5344CB8AC3E}">
        <p14:creationId xmlns:p14="http://schemas.microsoft.com/office/powerpoint/2010/main" val="107810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F721-1D97-4D6C-AECC-4F1E57C793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28F4EC-F144-4FC5-8D50-D7F6234372F6}"/>
              </a:ext>
            </a:extLst>
          </p:cNvPr>
          <p:cNvSpPr>
            <a:spLocks noGrp="1"/>
          </p:cNvSpPr>
          <p:nvPr>
            <p:ph type="dt" sz="half" idx="10"/>
          </p:nvPr>
        </p:nvSpPr>
        <p:spPr/>
        <p:txBody>
          <a:bodyPr/>
          <a:lstStyle/>
          <a:p>
            <a:fld id="{94273A83-6C28-4B72-A6A6-4E0111432B06}" type="datetimeFigureOut">
              <a:rPr lang="en-US" smtClean="0"/>
              <a:t>11/7/2019</a:t>
            </a:fld>
            <a:endParaRPr lang="en-US"/>
          </a:p>
        </p:txBody>
      </p:sp>
      <p:sp>
        <p:nvSpPr>
          <p:cNvPr id="4" name="Footer Placeholder 3">
            <a:extLst>
              <a:ext uri="{FF2B5EF4-FFF2-40B4-BE49-F238E27FC236}">
                <a16:creationId xmlns:a16="http://schemas.microsoft.com/office/drawing/2014/main" id="{EFC21AFA-9FD3-4E59-B0A9-4F4ED5AC52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0D49-2B53-4077-89B8-01BFFFF90DFC}"/>
              </a:ext>
            </a:extLst>
          </p:cNvPr>
          <p:cNvSpPr>
            <a:spLocks noGrp="1"/>
          </p:cNvSpPr>
          <p:nvPr>
            <p:ph type="sldNum" sz="quarter" idx="12"/>
          </p:nvPr>
        </p:nvSpPr>
        <p:spPr/>
        <p:txBody>
          <a:bodyPr/>
          <a:lstStyle/>
          <a:p>
            <a:fld id="{AE5AFACF-EFDF-4D15-A583-7041672E29EC}" type="slidenum">
              <a:rPr lang="en-US" smtClean="0"/>
              <a:t>‹#›</a:t>
            </a:fld>
            <a:endParaRPr lang="en-US"/>
          </a:p>
        </p:txBody>
      </p:sp>
    </p:spTree>
    <p:extLst>
      <p:ext uri="{BB962C8B-B14F-4D97-AF65-F5344CB8AC3E}">
        <p14:creationId xmlns:p14="http://schemas.microsoft.com/office/powerpoint/2010/main" val="130104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15C2E-5D01-4C25-83EC-FB22C65D6C5F}"/>
              </a:ext>
            </a:extLst>
          </p:cNvPr>
          <p:cNvSpPr>
            <a:spLocks noGrp="1"/>
          </p:cNvSpPr>
          <p:nvPr>
            <p:ph type="dt" sz="half" idx="10"/>
          </p:nvPr>
        </p:nvSpPr>
        <p:spPr/>
        <p:txBody>
          <a:bodyPr/>
          <a:lstStyle/>
          <a:p>
            <a:fld id="{94273A83-6C28-4B72-A6A6-4E0111432B06}" type="datetimeFigureOut">
              <a:rPr lang="en-US" smtClean="0"/>
              <a:t>11/7/2019</a:t>
            </a:fld>
            <a:endParaRPr lang="en-US"/>
          </a:p>
        </p:txBody>
      </p:sp>
      <p:sp>
        <p:nvSpPr>
          <p:cNvPr id="3" name="Footer Placeholder 2">
            <a:extLst>
              <a:ext uri="{FF2B5EF4-FFF2-40B4-BE49-F238E27FC236}">
                <a16:creationId xmlns:a16="http://schemas.microsoft.com/office/drawing/2014/main" id="{DCEECCF3-1C70-49B2-A8C0-3C0D99F95C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B39196-3DE6-4210-A785-64DC04DD55E0}"/>
              </a:ext>
            </a:extLst>
          </p:cNvPr>
          <p:cNvSpPr>
            <a:spLocks noGrp="1"/>
          </p:cNvSpPr>
          <p:nvPr>
            <p:ph type="sldNum" sz="quarter" idx="12"/>
          </p:nvPr>
        </p:nvSpPr>
        <p:spPr/>
        <p:txBody>
          <a:bodyPr/>
          <a:lstStyle/>
          <a:p>
            <a:fld id="{AE5AFACF-EFDF-4D15-A583-7041672E29EC}" type="slidenum">
              <a:rPr lang="en-US" smtClean="0"/>
              <a:t>‹#›</a:t>
            </a:fld>
            <a:endParaRPr lang="en-US"/>
          </a:p>
        </p:txBody>
      </p:sp>
    </p:spTree>
    <p:extLst>
      <p:ext uri="{BB962C8B-B14F-4D97-AF65-F5344CB8AC3E}">
        <p14:creationId xmlns:p14="http://schemas.microsoft.com/office/powerpoint/2010/main" val="388288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D32B-9530-4F26-B109-DF6421909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F52E3F-82BF-4832-B4B4-87D269E44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6804D9-8460-4900-8A78-FD7EE2B06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70CFF1-FCF6-4150-A5CF-FD9EB136E922}"/>
              </a:ext>
            </a:extLst>
          </p:cNvPr>
          <p:cNvSpPr>
            <a:spLocks noGrp="1"/>
          </p:cNvSpPr>
          <p:nvPr>
            <p:ph type="dt" sz="half" idx="10"/>
          </p:nvPr>
        </p:nvSpPr>
        <p:spPr/>
        <p:txBody>
          <a:bodyPr/>
          <a:lstStyle/>
          <a:p>
            <a:fld id="{94273A83-6C28-4B72-A6A6-4E0111432B06}" type="datetimeFigureOut">
              <a:rPr lang="en-US" smtClean="0"/>
              <a:t>11/7/2019</a:t>
            </a:fld>
            <a:endParaRPr lang="en-US"/>
          </a:p>
        </p:txBody>
      </p:sp>
      <p:sp>
        <p:nvSpPr>
          <p:cNvPr id="6" name="Footer Placeholder 5">
            <a:extLst>
              <a:ext uri="{FF2B5EF4-FFF2-40B4-BE49-F238E27FC236}">
                <a16:creationId xmlns:a16="http://schemas.microsoft.com/office/drawing/2014/main" id="{5ACCA244-DE73-4E2C-9A61-06D3E106C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62ABE-263E-4FF7-8917-CB5982DC4AAD}"/>
              </a:ext>
            </a:extLst>
          </p:cNvPr>
          <p:cNvSpPr>
            <a:spLocks noGrp="1"/>
          </p:cNvSpPr>
          <p:nvPr>
            <p:ph type="sldNum" sz="quarter" idx="12"/>
          </p:nvPr>
        </p:nvSpPr>
        <p:spPr/>
        <p:txBody>
          <a:bodyPr/>
          <a:lstStyle/>
          <a:p>
            <a:fld id="{AE5AFACF-EFDF-4D15-A583-7041672E29EC}" type="slidenum">
              <a:rPr lang="en-US" smtClean="0"/>
              <a:t>‹#›</a:t>
            </a:fld>
            <a:endParaRPr lang="en-US"/>
          </a:p>
        </p:txBody>
      </p:sp>
    </p:spTree>
    <p:extLst>
      <p:ext uri="{BB962C8B-B14F-4D97-AF65-F5344CB8AC3E}">
        <p14:creationId xmlns:p14="http://schemas.microsoft.com/office/powerpoint/2010/main" val="279162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0660-868F-443D-A797-5BA3EFB7E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39E01B-43EB-47EC-9B6A-1833CB66A7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23DCEE-5087-43A2-B964-E51BAD526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49938-2CE3-4314-80C6-611CA317C4FB}"/>
              </a:ext>
            </a:extLst>
          </p:cNvPr>
          <p:cNvSpPr>
            <a:spLocks noGrp="1"/>
          </p:cNvSpPr>
          <p:nvPr>
            <p:ph type="dt" sz="half" idx="10"/>
          </p:nvPr>
        </p:nvSpPr>
        <p:spPr/>
        <p:txBody>
          <a:bodyPr/>
          <a:lstStyle/>
          <a:p>
            <a:fld id="{94273A83-6C28-4B72-A6A6-4E0111432B06}" type="datetimeFigureOut">
              <a:rPr lang="en-US" smtClean="0"/>
              <a:t>11/7/2019</a:t>
            </a:fld>
            <a:endParaRPr lang="en-US"/>
          </a:p>
        </p:txBody>
      </p:sp>
      <p:sp>
        <p:nvSpPr>
          <p:cNvPr id="6" name="Footer Placeholder 5">
            <a:extLst>
              <a:ext uri="{FF2B5EF4-FFF2-40B4-BE49-F238E27FC236}">
                <a16:creationId xmlns:a16="http://schemas.microsoft.com/office/drawing/2014/main" id="{44093D2D-F4F8-490D-8D6E-596B453D0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4E5DB8-6EE4-4869-843E-322CB2EAA79D}"/>
              </a:ext>
            </a:extLst>
          </p:cNvPr>
          <p:cNvSpPr>
            <a:spLocks noGrp="1"/>
          </p:cNvSpPr>
          <p:nvPr>
            <p:ph type="sldNum" sz="quarter" idx="12"/>
          </p:nvPr>
        </p:nvSpPr>
        <p:spPr/>
        <p:txBody>
          <a:bodyPr/>
          <a:lstStyle/>
          <a:p>
            <a:fld id="{AE5AFACF-EFDF-4D15-A583-7041672E29EC}" type="slidenum">
              <a:rPr lang="en-US" smtClean="0"/>
              <a:t>‹#›</a:t>
            </a:fld>
            <a:endParaRPr lang="en-US"/>
          </a:p>
        </p:txBody>
      </p:sp>
    </p:spTree>
    <p:extLst>
      <p:ext uri="{BB962C8B-B14F-4D97-AF65-F5344CB8AC3E}">
        <p14:creationId xmlns:p14="http://schemas.microsoft.com/office/powerpoint/2010/main" val="363326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84B5-C0B8-4D48-96FA-98F23C207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64FA5-6538-4477-B747-AB982018E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25C58-C4BD-4411-8D64-766E27BF4B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73A83-6C28-4B72-A6A6-4E0111432B06}" type="datetimeFigureOut">
              <a:rPr lang="en-US" smtClean="0"/>
              <a:t>11/7/2019</a:t>
            </a:fld>
            <a:endParaRPr lang="en-US"/>
          </a:p>
        </p:txBody>
      </p:sp>
      <p:sp>
        <p:nvSpPr>
          <p:cNvPr id="5" name="Footer Placeholder 4">
            <a:extLst>
              <a:ext uri="{FF2B5EF4-FFF2-40B4-BE49-F238E27FC236}">
                <a16:creationId xmlns:a16="http://schemas.microsoft.com/office/drawing/2014/main" id="{B7F8EE2C-65A2-400F-9100-91B70444D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D98640-A226-497B-B23A-13A66EB08B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AFACF-EFDF-4D15-A583-7041672E29EC}" type="slidenum">
              <a:rPr lang="en-US" smtClean="0"/>
              <a:t>‹#›</a:t>
            </a:fld>
            <a:endParaRPr lang="en-US"/>
          </a:p>
        </p:txBody>
      </p:sp>
    </p:spTree>
    <p:extLst>
      <p:ext uri="{BB962C8B-B14F-4D97-AF65-F5344CB8AC3E}">
        <p14:creationId xmlns:p14="http://schemas.microsoft.com/office/powerpoint/2010/main" val="1859848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C6FF-26B0-4840-9DA6-6608DE83FCC2}"/>
              </a:ext>
            </a:extLst>
          </p:cNvPr>
          <p:cNvSpPr>
            <a:spLocks noGrp="1"/>
          </p:cNvSpPr>
          <p:nvPr>
            <p:ph type="ctrTitle"/>
          </p:nvPr>
        </p:nvSpPr>
        <p:spPr/>
        <p:txBody>
          <a:bodyPr/>
          <a:lstStyle/>
          <a:p>
            <a:r>
              <a:rPr lang="en-US" dirty="0"/>
              <a:t>Book Clubs</a:t>
            </a:r>
          </a:p>
        </p:txBody>
      </p:sp>
      <p:sp>
        <p:nvSpPr>
          <p:cNvPr id="3" name="Subtitle 2">
            <a:extLst>
              <a:ext uri="{FF2B5EF4-FFF2-40B4-BE49-F238E27FC236}">
                <a16:creationId xmlns:a16="http://schemas.microsoft.com/office/drawing/2014/main" id="{7DE2FC20-AEE5-4043-B261-FE33018EE118}"/>
              </a:ext>
            </a:extLst>
          </p:cNvPr>
          <p:cNvSpPr>
            <a:spLocks noGrp="1"/>
          </p:cNvSpPr>
          <p:nvPr>
            <p:ph type="subTitle" idx="1"/>
          </p:nvPr>
        </p:nvSpPr>
        <p:spPr/>
        <p:txBody>
          <a:bodyPr/>
          <a:lstStyle/>
          <a:p>
            <a:r>
              <a:rPr lang="en-US" dirty="0"/>
              <a:t>Research Unit</a:t>
            </a:r>
          </a:p>
        </p:txBody>
      </p:sp>
    </p:spTree>
    <p:extLst>
      <p:ext uri="{BB962C8B-B14F-4D97-AF65-F5344CB8AC3E}">
        <p14:creationId xmlns:p14="http://schemas.microsoft.com/office/powerpoint/2010/main" val="1644704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Chasing Lincoln’s Killer</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1"/>
            <a:ext cx="6586489" cy="2031320"/>
          </a:xfrm>
        </p:spPr>
        <p:txBody>
          <a:bodyPr>
            <a:normAutofit fontScale="92500" lnSpcReduction="10000"/>
          </a:bodyPr>
          <a:lstStyle/>
          <a:p>
            <a:pPr marL="0" indent="0" algn="ctr">
              <a:buNone/>
            </a:pPr>
            <a:r>
              <a:rPr lang="en-US" sz="2400" dirty="0"/>
              <a:t>Based on rare archival material, obscure trial manuscripts, and interviews with relatives of the conspirators and the manhunters, Chasing Lincoln's Killer is a fast-paced thriller about the pursuit and capture of John Wilkes Booth: a wild twelve-day chase through the streets of Washington, D.C., across the swamps of Maryland, and into the forests of Virginia.</a:t>
            </a:r>
            <a:endParaRPr lang="en-US" sz="9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793004"/>
            <a:ext cx="6897706" cy="2031325"/>
          </a:xfrm>
          <a:prstGeom prst="rect">
            <a:avLst/>
          </a:prstGeom>
          <a:noFill/>
        </p:spPr>
        <p:txBody>
          <a:bodyPr wrap="square" rtlCol="0">
            <a:spAutoFit/>
          </a:bodyPr>
          <a:lstStyle/>
          <a:p>
            <a:pPr algn="ctr"/>
            <a:r>
              <a:rPr lang="en-US" dirty="0"/>
              <a:t>Possible Topics:</a:t>
            </a:r>
            <a:br>
              <a:rPr lang="en-US" dirty="0"/>
            </a:br>
            <a:r>
              <a:rPr lang="en-US" dirty="0"/>
              <a:t>Civil War</a:t>
            </a:r>
            <a:br>
              <a:rPr lang="en-US" dirty="0"/>
            </a:br>
            <a:r>
              <a:rPr lang="en-US" dirty="0"/>
              <a:t>Abraham Lincoln</a:t>
            </a:r>
          </a:p>
          <a:p>
            <a:pPr algn="ctr"/>
            <a:r>
              <a:rPr lang="en-US" dirty="0"/>
              <a:t>Conspirators</a:t>
            </a:r>
          </a:p>
          <a:p>
            <a:pPr algn="ctr"/>
            <a:r>
              <a:rPr lang="en-US" dirty="0"/>
              <a:t>John Wilkes Booth</a:t>
            </a:r>
          </a:p>
          <a:p>
            <a:pPr algn="ctr"/>
            <a:r>
              <a:rPr lang="en-US" dirty="0"/>
              <a:t>Union/Confederacy</a:t>
            </a:r>
          </a:p>
          <a:p>
            <a:pPr algn="ctr"/>
            <a:r>
              <a:rPr lang="en-US" dirty="0"/>
              <a:t>Murder Investigations</a:t>
            </a:r>
          </a:p>
        </p:txBody>
      </p:sp>
      <p:pic>
        <p:nvPicPr>
          <p:cNvPr id="5" name="Picture 4" descr="A picture containing text, red, man, monitor&#10;&#10;Description automatically generated">
            <a:extLst>
              <a:ext uri="{FF2B5EF4-FFF2-40B4-BE49-F238E27FC236}">
                <a16:creationId xmlns:a16="http://schemas.microsoft.com/office/drawing/2014/main" id="{156AE7FD-76B4-4CFC-AB07-B80B957EC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31360" cy="6824337"/>
          </a:xfrm>
          <a:prstGeom prst="rect">
            <a:avLst/>
          </a:prstGeom>
        </p:spPr>
      </p:pic>
    </p:spTree>
    <p:extLst>
      <p:ext uri="{BB962C8B-B14F-4D97-AF65-F5344CB8AC3E}">
        <p14:creationId xmlns:p14="http://schemas.microsoft.com/office/powerpoint/2010/main" val="358341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Silent to the Bone</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1"/>
            <a:ext cx="6586489" cy="2031320"/>
          </a:xfrm>
        </p:spPr>
        <p:txBody>
          <a:bodyPr>
            <a:normAutofit fontScale="77500" lnSpcReduction="20000"/>
          </a:bodyPr>
          <a:lstStyle/>
          <a:p>
            <a:pPr marL="0" indent="0" algn="ctr">
              <a:buNone/>
            </a:pPr>
            <a:r>
              <a:rPr lang="en-US" i="1" dirty="0"/>
              <a:t>Silent to the Bone</a:t>
            </a:r>
            <a:r>
              <a:rPr lang="en-US" dirty="0"/>
              <a:t> is a first-person narrative by Connor Kane, a 13-year-old boy. Connor's best friend </a:t>
            </a:r>
            <a:r>
              <a:rPr lang="en-US" dirty="0" err="1"/>
              <a:t>Branwell</a:t>
            </a:r>
            <a:r>
              <a:rPr lang="en-US" dirty="0"/>
              <a:t> </a:t>
            </a:r>
            <a:r>
              <a:rPr lang="en-US" dirty="0" err="1"/>
              <a:t>Zamborska</a:t>
            </a:r>
            <a:r>
              <a:rPr lang="en-US" dirty="0"/>
              <a:t> is struck dumb and taken to the Juvenile Behavioral Center when his infant sister Nicole suffers a head injury and slips into a coma. The nanny, Vivian, having completed </a:t>
            </a:r>
            <a:r>
              <a:rPr lang="en-US" dirty="0" err="1"/>
              <a:t>Branwell's</a:t>
            </a:r>
            <a:r>
              <a:rPr lang="en-US" dirty="0"/>
              <a:t> 9-1-1 call, asserts that </a:t>
            </a:r>
            <a:r>
              <a:rPr lang="en-US" dirty="0" err="1"/>
              <a:t>Branwell</a:t>
            </a:r>
            <a:r>
              <a:rPr lang="en-US" dirty="0"/>
              <a:t> must have dropped Nikki…</a:t>
            </a:r>
            <a:endParaRPr lang="en-US" sz="9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793004"/>
            <a:ext cx="6897706" cy="2031325"/>
          </a:xfrm>
          <a:prstGeom prst="rect">
            <a:avLst/>
          </a:prstGeom>
          <a:noFill/>
        </p:spPr>
        <p:txBody>
          <a:bodyPr wrap="square" rtlCol="0">
            <a:spAutoFit/>
          </a:bodyPr>
          <a:lstStyle/>
          <a:p>
            <a:pPr algn="ctr"/>
            <a:r>
              <a:rPr lang="en-US" dirty="0"/>
              <a:t>Possible Topics:</a:t>
            </a:r>
            <a:br>
              <a:rPr lang="en-US" dirty="0"/>
            </a:br>
            <a:r>
              <a:rPr lang="en-US" dirty="0"/>
              <a:t>Blended Families</a:t>
            </a:r>
          </a:p>
          <a:p>
            <a:pPr algn="ctr"/>
            <a:r>
              <a:rPr lang="en-US" dirty="0"/>
              <a:t>Juvenile Justice</a:t>
            </a:r>
          </a:p>
          <a:p>
            <a:pPr algn="ctr"/>
            <a:r>
              <a:rPr lang="en-US" dirty="0"/>
              <a:t>Sign Language</a:t>
            </a:r>
          </a:p>
          <a:p>
            <a:pPr algn="ctr"/>
            <a:r>
              <a:rPr lang="en-US" dirty="0"/>
              <a:t>Traumatic Brain Injuries</a:t>
            </a:r>
          </a:p>
          <a:p>
            <a:pPr algn="ctr"/>
            <a:r>
              <a:rPr lang="en-US" dirty="0"/>
              <a:t>Comas</a:t>
            </a:r>
          </a:p>
          <a:p>
            <a:pPr algn="ctr"/>
            <a:r>
              <a:rPr lang="en-US" dirty="0"/>
              <a:t>Behavioral Science</a:t>
            </a:r>
          </a:p>
        </p:txBody>
      </p:sp>
      <p:pic>
        <p:nvPicPr>
          <p:cNvPr id="4" name="Picture 3" descr="A close up of a person&#10;&#10;Description automatically generated">
            <a:extLst>
              <a:ext uri="{FF2B5EF4-FFF2-40B4-BE49-F238E27FC236}">
                <a16:creationId xmlns:a16="http://schemas.microsoft.com/office/drawing/2014/main" id="{0D674C1E-46D3-4171-BF18-B3D317D88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74160" cy="6858855"/>
          </a:xfrm>
          <a:prstGeom prst="rect">
            <a:avLst/>
          </a:prstGeom>
        </p:spPr>
      </p:pic>
    </p:spTree>
    <p:extLst>
      <p:ext uri="{BB962C8B-B14F-4D97-AF65-F5344CB8AC3E}">
        <p14:creationId xmlns:p14="http://schemas.microsoft.com/office/powerpoint/2010/main" val="179601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House on Mango Street</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1"/>
            <a:ext cx="6586489" cy="2031320"/>
          </a:xfrm>
        </p:spPr>
        <p:txBody>
          <a:bodyPr>
            <a:normAutofit fontScale="92500" lnSpcReduction="10000"/>
          </a:bodyPr>
          <a:lstStyle/>
          <a:p>
            <a:pPr marL="0" indent="0" algn="ctr">
              <a:buNone/>
            </a:pPr>
            <a:r>
              <a:rPr lang="en-US" dirty="0"/>
              <a:t>Esperanza wishes to escape her impoverished life in her small red house on Mango Street to then return one day to rescue her loved ones as well. The novel follows </a:t>
            </a:r>
            <a:r>
              <a:rPr lang="en-US" dirty="0" err="1"/>
              <a:t>Epseranza</a:t>
            </a:r>
            <a:r>
              <a:rPr lang="en-US" dirty="0"/>
              <a:t> as she struggled to be a Mexican girl in a predominately white country.</a:t>
            </a:r>
            <a:endParaRPr lang="en-US" sz="9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793004"/>
            <a:ext cx="6897706" cy="2031325"/>
          </a:xfrm>
          <a:prstGeom prst="rect">
            <a:avLst/>
          </a:prstGeom>
          <a:noFill/>
        </p:spPr>
        <p:txBody>
          <a:bodyPr wrap="square" rtlCol="0">
            <a:spAutoFit/>
          </a:bodyPr>
          <a:lstStyle/>
          <a:p>
            <a:pPr algn="ctr"/>
            <a:r>
              <a:rPr lang="en-US" dirty="0"/>
              <a:t>Possible Topics:</a:t>
            </a:r>
            <a:br>
              <a:rPr lang="en-US" dirty="0"/>
            </a:br>
            <a:r>
              <a:rPr lang="en-US" dirty="0"/>
              <a:t>Racial Prejudice</a:t>
            </a:r>
          </a:p>
          <a:p>
            <a:pPr algn="ctr"/>
            <a:r>
              <a:rPr lang="en-US" dirty="0"/>
              <a:t>Feminism</a:t>
            </a:r>
          </a:p>
          <a:p>
            <a:pPr algn="ctr"/>
            <a:r>
              <a:rPr lang="en-US" dirty="0"/>
              <a:t>Abuse</a:t>
            </a:r>
          </a:p>
          <a:p>
            <a:pPr algn="ctr"/>
            <a:r>
              <a:rPr lang="en-US" dirty="0"/>
              <a:t>Adolescence</a:t>
            </a:r>
          </a:p>
          <a:p>
            <a:pPr algn="ctr"/>
            <a:r>
              <a:rPr lang="en-US" dirty="0"/>
              <a:t>Puberty</a:t>
            </a:r>
          </a:p>
          <a:p>
            <a:pPr algn="ctr"/>
            <a:r>
              <a:rPr lang="en-US" dirty="0"/>
              <a:t>Marxism</a:t>
            </a:r>
          </a:p>
        </p:txBody>
      </p:sp>
      <p:pic>
        <p:nvPicPr>
          <p:cNvPr id="5" name="Picture 4" descr="A close up of a sign&#10;&#10;Description automatically generated">
            <a:extLst>
              <a:ext uri="{FF2B5EF4-FFF2-40B4-BE49-F238E27FC236}">
                <a16:creationId xmlns:a16="http://schemas.microsoft.com/office/drawing/2014/main" id="{BA9C1CE3-F47C-4705-826F-5E079E728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61"/>
            <a:ext cx="4449128" cy="6858000"/>
          </a:xfrm>
          <a:prstGeom prst="rect">
            <a:avLst/>
          </a:prstGeom>
        </p:spPr>
      </p:pic>
    </p:spTree>
    <p:extLst>
      <p:ext uri="{BB962C8B-B14F-4D97-AF65-F5344CB8AC3E}">
        <p14:creationId xmlns:p14="http://schemas.microsoft.com/office/powerpoint/2010/main" val="4040084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Loser</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0"/>
            <a:ext cx="6586489" cy="2154893"/>
          </a:xfrm>
        </p:spPr>
        <p:txBody>
          <a:bodyPr>
            <a:normAutofit lnSpcReduction="10000"/>
          </a:bodyPr>
          <a:lstStyle/>
          <a:p>
            <a:pPr marL="0" indent="0" algn="ctr">
              <a:buNone/>
            </a:pPr>
            <a:r>
              <a:rPr lang="en-US" b="1" i="1" dirty="0"/>
              <a:t>Loser</a:t>
            </a:r>
            <a:r>
              <a:rPr lang="en-US" dirty="0"/>
              <a:t> is a coming of age young adult novel. It details the growth of Donald </a:t>
            </a:r>
            <a:r>
              <a:rPr lang="en-US" dirty="0" err="1"/>
              <a:t>Zinkoff</a:t>
            </a:r>
            <a:r>
              <a:rPr lang="en-US" dirty="0"/>
              <a:t>, who is branded a "loser" by his classmates due to his clumsiness, poor performance in school and athletics, and sometimes clueless enthusiasm. </a:t>
            </a:r>
            <a:endParaRPr lang="en-US" sz="9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942573"/>
            <a:ext cx="6897706" cy="2031325"/>
          </a:xfrm>
          <a:prstGeom prst="rect">
            <a:avLst/>
          </a:prstGeom>
          <a:noFill/>
        </p:spPr>
        <p:txBody>
          <a:bodyPr wrap="square" rtlCol="0">
            <a:spAutoFit/>
          </a:bodyPr>
          <a:lstStyle/>
          <a:p>
            <a:pPr algn="ctr"/>
            <a:r>
              <a:rPr lang="en-US" dirty="0"/>
              <a:t>Possible Topics:</a:t>
            </a:r>
            <a:br>
              <a:rPr lang="en-US" dirty="0"/>
            </a:br>
            <a:r>
              <a:rPr lang="en-US" dirty="0"/>
              <a:t>Bullying</a:t>
            </a:r>
          </a:p>
          <a:p>
            <a:pPr algn="ctr"/>
            <a:r>
              <a:rPr lang="en-US" dirty="0"/>
              <a:t>Puberty</a:t>
            </a:r>
          </a:p>
          <a:p>
            <a:pPr algn="ctr"/>
            <a:r>
              <a:rPr lang="en-US" dirty="0"/>
              <a:t>Adolescence</a:t>
            </a:r>
          </a:p>
          <a:p>
            <a:pPr algn="ctr"/>
            <a:r>
              <a:rPr lang="en-US" dirty="0"/>
              <a:t>Tolerance</a:t>
            </a:r>
          </a:p>
          <a:p>
            <a:pPr algn="ctr"/>
            <a:endParaRPr lang="en-US" dirty="0"/>
          </a:p>
          <a:p>
            <a:pPr algn="ctr"/>
            <a:endParaRPr lang="en-US" dirty="0"/>
          </a:p>
        </p:txBody>
      </p:sp>
      <p:pic>
        <p:nvPicPr>
          <p:cNvPr id="4" name="Picture 3" descr="A picture containing sitting, table, white, sink&#10;&#10;Description automatically generated">
            <a:extLst>
              <a:ext uri="{FF2B5EF4-FFF2-40B4-BE49-F238E27FC236}">
                <a16:creationId xmlns:a16="http://schemas.microsoft.com/office/drawing/2014/main" id="{F61FB88C-BB5A-4544-8418-C51D9D05C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70400" cy="6847840"/>
          </a:xfrm>
          <a:prstGeom prst="rect">
            <a:avLst/>
          </a:prstGeom>
        </p:spPr>
      </p:pic>
    </p:spTree>
    <p:extLst>
      <p:ext uri="{BB962C8B-B14F-4D97-AF65-F5344CB8AC3E}">
        <p14:creationId xmlns:p14="http://schemas.microsoft.com/office/powerpoint/2010/main" val="290678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House of the Scorpion</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1"/>
            <a:ext cx="6586489" cy="2031320"/>
          </a:xfrm>
        </p:spPr>
        <p:txBody>
          <a:bodyPr>
            <a:normAutofit fontScale="92500" lnSpcReduction="10000"/>
          </a:bodyPr>
          <a:lstStyle/>
          <a:p>
            <a:pPr marL="0" indent="0" algn="ctr">
              <a:buNone/>
            </a:pPr>
            <a:r>
              <a:rPr lang="en-US" dirty="0"/>
              <a:t>The story is set in the country of Opium, a narrow strip of land between Mexico (now called Aztlán), and the United States, which is ruled by Matteo </a:t>
            </a:r>
            <a:r>
              <a:rPr lang="en-US" dirty="0" err="1"/>
              <a:t>Alacrán</a:t>
            </a:r>
            <a:r>
              <a:rPr lang="en-US" dirty="0"/>
              <a:t>, or El </a:t>
            </a:r>
            <a:r>
              <a:rPr lang="en-US" dirty="0" err="1"/>
              <a:t>Patrón</a:t>
            </a:r>
            <a:r>
              <a:rPr lang="en-US" dirty="0"/>
              <a:t>, an incredibly powerful drug lord who is over 140 years old.</a:t>
            </a:r>
            <a:endParaRPr lang="en-US" sz="9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793004"/>
            <a:ext cx="6897706" cy="1477328"/>
          </a:xfrm>
          <a:prstGeom prst="rect">
            <a:avLst/>
          </a:prstGeom>
          <a:noFill/>
        </p:spPr>
        <p:txBody>
          <a:bodyPr wrap="square" rtlCol="0">
            <a:spAutoFit/>
          </a:bodyPr>
          <a:lstStyle/>
          <a:p>
            <a:pPr algn="ctr"/>
            <a:r>
              <a:rPr lang="en-US" dirty="0"/>
              <a:t>Possible Topics:</a:t>
            </a:r>
            <a:br>
              <a:rPr lang="en-US" dirty="0"/>
            </a:br>
            <a:r>
              <a:rPr lang="en-US" dirty="0"/>
              <a:t>Drugs</a:t>
            </a:r>
          </a:p>
          <a:p>
            <a:pPr algn="ctr"/>
            <a:r>
              <a:rPr lang="en-US" dirty="0"/>
              <a:t>Drug Trafficking</a:t>
            </a:r>
          </a:p>
          <a:p>
            <a:pPr algn="ctr"/>
            <a:r>
              <a:rPr lang="en-US" dirty="0"/>
              <a:t>Genetics</a:t>
            </a:r>
          </a:p>
          <a:p>
            <a:pPr algn="ctr"/>
            <a:r>
              <a:rPr lang="en-US" dirty="0"/>
              <a:t>Cloning </a:t>
            </a:r>
          </a:p>
        </p:txBody>
      </p:sp>
      <p:pic>
        <p:nvPicPr>
          <p:cNvPr id="4" name="Picture 3" descr="A picture containing text, book&#10;&#10;Description automatically generated">
            <a:extLst>
              <a:ext uri="{FF2B5EF4-FFF2-40B4-BE49-F238E27FC236}">
                <a16:creationId xmlns:a16="http://schemas.microsoft.com/office/drawing/2014/main" id="{584F0AAA-6245-4F64-BD50-B261FCC26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61"/>
            <a:ext cx="4721515" cy="6858000"/>
          </a:xfrm>
          <a:prstGeom prst="rect">
            <a:avLst/>
          </a:prstGeom>
        </p:spPr>
      </p:pic>
    </p:spTree>
    <p:extLst>
      <p:ext uri="{BB962C8B-B14F-4D97-AF65-F5344CB8AC3E}">
        <p14:creationId xmlns:p14="http://schemas.microsoft.com/office/powerpoint/2010/main" val="2604610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Tangerine</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0"/>
            <a:ext cx="6586489" cy="2154893"/>
          </a:xfrm>
        </p:spPr>
        <p:txBody>
          <a:bodyPr>
            <a:normAutofit fontScale="70000" lnSpcReduction="20000"/>
          </a:bodyPr>
          <a:lstStyle/>
          <a:p>
            <a:pPr marL="0" indent="0" algn="ctr">
              <a:buNone/>
            </a:pPr>
            <a:r>
              <a:rPr lang="en-US" dirty="0"/>
              <a:t>While Paul is at school, a field of portable classrooms collapses into a sinkhole. Many people, including Paul and Joey, try to rescue those trapped, and no one is seriously injured. The emergency relocation plan gives the students the choice to stay at Lake Windsor, their present school, with a different schedule and more crowded classes, or to transfer to Tangerine Middle School, on the other, poorer side of the county; and Paul chooses Tangerine Middle, to play soccer again.</a:t>
            </a:r>
            <a:endParaRPr lang="en-US" sz="9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793004"/>
            <a:ext cx="6897706" cy="1754326"/>
          </a:xfrm>
          <a:prstGeom prst="rect">
            <a:avLst/>
          </a:prstGeom>
          <a:noFill/>
        </p:spPr>
        <p:txBody>
          <a:bodyPr wrap="square" rtlCol="0">
            <a:spAutoFit/>
          </a:bodyPr>
          <a:lstStyle/>
          <a:p>
            <a:pPr algn="ctr"/>
            <a:r>
              <a:rPr lang="en-US" dirty="0"/>
              <a:t>Possible Topics:</a:t>
            </a:r>
            <a:br>
              <a:rPr lang="en-US" dirty="0"/>
            </a:br>
            <a:r>
              <a:rPr lang="en-US" dirty="0"/>
              <a:t>Classism</a:t>
            </a:r>
          </a:p>
          <a:p>
            <a:pPr algn="ctr"/>
            <a:r>
              <a:rPr lang="en-US" dirty="0"/>
              <a:t>Visual Impairment</a:t>
            </a:r>
          </a:p>
          <a:p>
            <a:pPr algn="ctr"/>
            <a:r>
              <a:rPr lang="en-US" dirty="0"/>
              <a:t>Racism</a:t>
            </a:r>
          </a:p>
          <a:p>
            <a:pPr algn="ctr"/>
            <a:r>
              <a:rPr lang="en-US" dirty="0"/>
              <a:t>Perception vs Reality</a:t>
            </a:r>
          </a:p>
          <a:p>
            <a:pPr algn="ctr"/>
            <a:endParaRPr lang="en-US" dirty="0"/>
          </a:p>
        </p:txBody>
      </p:sp>
      <p:pic>
        <p:nvPicPr>
          <p:cNvPr id="5" name="Picture 4" descr="A picture containing game, ball, player, soccer&#10;&#10;Description automatically generated">
            <a:extLst>
              <a:ext uri="{FF2B5EF4-FFF2-40B4-BE49-F238E27FC236}">
                <a16:creationId xmlns:a16="http://schemas.microsoft.com/office/drawing/2014/main" id="{4C96BBF0-42F0-4AFC-90AE-62033E92F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6580" cy="6857998"/>
          </a:xfrm>
          <a:prstGeom prst="rect">
            <a:avLst/>
          </a:prstGeom>
        </p:spPr>
      </p:pic>
    </p:spTree>
    <p:extLst>
      <p:ext uri="{BB962C8B-B14F-4D97-AF65-F5344CB8AC3E}">
        <p14:creationId xmlns:p14="http://schemas.microsoft.com/office/powerpoint/2010/main" val="254267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Rules</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0"/>
            <a:ext cx="6586489" cy="2504172"/>
          </a:xfrm>
        </p:spPr>
        <p:txBody>
          <a:bodyPr>
            <a:normAutofit fontScale="92500"/>
          </a:bodyPr>
          <a:lstStyle/>
          <a:p>
            <a:pPr marL="0" indent="0" algn="ctr">
              <a:buNone/>
            </a:pPr>
            <a:r>
              <a:rPr lang="en-US" sz="2000" dirty="0"/>
              <a:t>Twelve-year-old Catherine just wants a normal life. Which is near impossible when you have a brother with autism and a family that revolves around his disability. She's spent years trying to teach David the rules, from "a peach is not a funny-looking apple" to "keep your pants on in public," in order to stop his embarrassing behaviors. But the summer Catherine meets Jason, a paraplegic boy, and Kristi, the next-door friend she's always wished for, it's her own shocking behavior that turns everything upside down and forces her to ask: What is normal? </a:t>
            </a:r>
            <a:endParaRPr lang="en-US" sz="7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916904"/>
            <a:ext cx="6897706" cy="2739211"/>
          </a:xfrm>
          <a:prstGeom prst="rect">
            <a:avLst/>
          </a:prstGeom>
          <a:noFill/>
        </p:spPr>
        <p:txBody>
          <a:bodyPr wrap="square" rtlCol="0">
            <a:spAutoFit/>
          </a:bodyPr>
          <a:lstStyle/>
          <a:p>
            <a:pPr algn="ctr"/>
            <a:r>
              <a:rPr lang="en-US" dirty="0"/>
              <a:t>Possible Topics:</a:t>
            </a:r>
            <a:br>
              <a:rPr lang="en-US" dirty="0"/>
            </a:br>
            <a:r>
              <a:rPr lang="en-US" sz="1600" dirty="0"/>
              <a:t>Stereotypes</a:t>
            </a:r>
          </a:p>
          <a:p>
            <a:pPr algn="ctr"/>
            <a:r>
              <a:rPr lang="en-US" sz="1600" dirty="0"/>
              <a:t>Consequences</a:t>
            </a:r>
          </a:p>
          <a:p>
            <a:pPr algn="ctr"/>
            <a:r>
              <a:rPr lang="en-US" sz="1600" dirty="0"/>
              <a:t>Special Needs</a:t>
            </a:r>
          </a:p>
          <a:p>
            <a:pPr algn="ctr"/>
            <a:r>
              <a:rPr lang="en-US" sz="1600" dirty="0"/>
              <a:t>Tolerance</a:t>
            </a:r>
          </a:p>
          <a:p>
            <a:pPr algn="ctr"/>
            <a:r>
              <a:rPr lang="en-US" sz="1600" dirty="0"/>
              <a:t>Autism</a:t>
            </a:r>
          </a:p>
          <a:p>
            <a:pPr algn="ctr"/>
            <a:r>
              <a:rPr lang="en-US" sz="1600" dirty="0"/>
              <a:t>Paraplegic</a:t>
            </a:r>
          </a:p>
          <a:p>
            <a:pPr algn="ctr"/>
            <a:endParaRPr lang="en-US" dirty="0"/>
          </a:p>
          <a:p>
            <a:pPr algn="ctr"/>
            <a:endParaRPr lang="en-US" dirty="0"/>
          </a:p>
          <a:p>
            <a:pPr algn="ctr"/>
            <a:endParaRPr lang="en-US" dirty="0"/>
          </a:p>
        </p:txBody>
      </p:sp>
      <p:pic>
        <p:nvPicPr>
          <p:cNvPr id="5" name="Picture 4" descr="A close up of a fish&#10;&#10;Description automatically generated">
            <a:extLst>
              <a:ext uri="{FF2B5EF4-FFF2-40B4-BE49-F238E27FC236}">
                <a16:creationId xmlns:a16="http://schemas.microsoft.com/office/drawing/2014/main" id="{E18B6499-D3A1-4F0F-845F-797650314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0590" cy="6858000"/>
          </a:xfrm>
          <a:prstGeom prst="rect">
            <a:avLst/>
          </a:prstGeom>
        </p:spPr>
      </p:pic>
    </p:spTree>
    <p:extLst>
      <p:ext uri="{BB962C8B-B14F-4D97-AF65-F5344CB8AC3E}">
        <p14:creationId xmlns:p14="http://schemas.microsoft.com/office/powerpoint/2010/main" val="222634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Bar Code Tattoo</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0"/>
            <a:ext cx="6586489" cy="2504172"/>
          </a:xfrm>
        </p:spPr>
        <p:txBody>
          <a:bodyPr>
            <a:normAutofit fontScale="85000" lnSpcReduction="20000"/>
          </a:bodyPr>
          <a:lstStyle/>
          <a:p>
            <a:pPr marL="0" indent="0" algn="ctr">
              <a:buNone/>
            </a:pPr>
            <a:r>
              <a:rPr lang="en-US" dirty="0"/>
              <a:t>The bar code tattoo. Everybody's getting it. It will make your life easier; they say. It will hook you in. It will become your identity.</a:t>
            </a:r>
            <a:br>
              <a:rPr lang="en-US" sz="2000" dirty="0"/>
            </a:br>
            <a:br>
              <a:rPr lang="en-US" sz="2000" dirty="0"/>
            </a:br>
            <a:r>
              <a:rPr lang="en-US" dirty="0"/>
              <a:t>But what if you say no? What if you don't want to become a code? For Kayla, this one choice changes everything. She becomes an outcast in her high school. Dangerous things happen to her family. There's no option but to run...for her life.</a:t>
            </a:r>
            <a:endParaRPr lang="en-US" sz="7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29" y="4859126"/>
            <a:ext cx="6897706" cy="2462213"/>
          </a:xfrm>
          <a:prstGeom prst="rect">
            <a:avLst/>
          </a:prstGeom>
          <a:noFill/>
        </p:spPr>
        <p:txBody>
          <a:bodyPr wrap="square" rtlCol="0">
            <a:spAutoFit/>
          </a:bodyPr>
          <a:lstStyle/>
          <a:p>
            <a:pPr algn="ctr"/>
            <a:endParaRPr lang="en-US" dirty="0"/>
          </a:p>
          <a:p>
            <a:pPr algn="ctr"/>
            <a:r>
              <a:rPr lang="en-US" dirty="0"/>
              <a:t>Possible Topics:</a:t>
            </a:r>
            <a:br>
              <a:rPr lang="en-US" dirty="0"/>
            </a:br>
            <a:r>
              <a:rPr lang="en-US" sz="1600" dirty="0"/>
              <a:t>Conformity</a:t>
            </a:r>
          </a:p>
          <a:p>
            <a:pPr algn="ctr"/>
            <a:r>
              <a:rPr lang="en-US" sz="1600" dirty="0"/>
              <a:t>Society Pressure</a:t>
            </a:r>
          </a:p>
          <a:p>
            <a:pPr algn="ctr"/>
            <a:r>
              <a:rPr lang="en-US" sz="1600" dirty="0"/>
              <a:t>Government Control</a:t>
            </a:r>
          </a:p>
          <a:p>
            <a:pPr algn="ctr"/>
            <a:r>
              <a:rPr lang="en-US" sz="1600" dirty="0"/>
              <a:t>Dystopias</a:t>
            </a:r>
          </a:p>
          <a:p>
            <a:pPr algn="ctr"/>
            <a:endParaRPr lang="en-US" dirty="0"/>
          </a:p>
          <a:p>
            <a:pPr algn="ctr"/>
            <a:endParaRPr lang="en-US" dirty="0"/>
          </a:p>
          <a:p>
            <a:pPr algn="ctr"/>
            <a:endParaRPr lang="en-US" dirty="0"/>
          </a:p>
        </p:txBody>
      </p:sp>
      <p:pic>
        <p:nvPicPr>
          <p:cNvPr id="4" name="Picture 3" descr="A person posing for a picture&#10;&#10;Description automatically generated">
            <a:extLst>
              <a:ext uri="{FF2B5EF4-FFF2-40B4-BE49-F238E27FC236}">
                <a16:creationId xmlns:a16="http://schemas.microsoft.com/office/drawing/2014/main" id="{7E1C138A-0F4E-4F96-B1A9-12F2DC954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246" y="0"/>
            <a:ext cx="6035675" cy="6858000"/>
          </a:xfrm>
          <a:prstGeom prst="rect">
            <a:avLst/>
          </a:prstGeom>
        </p:spPr>
      </p:pic>
    </p:spTree>
    <p:extLst>
      <p:ext uri="{BB962C8B-B14F-4D97-AF65-F5344CB8AC3E}">
        <p14:creationId xmlns:p14="http://schemas.microsoft.com/office/powerpoint/2010/main" val="199990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Contender</a:t>
            </a:r>
          </a:p>
        </p:txBody>
      </p:sp>
      <p:pic>
        <p:nvPicPr>
          <p:cNvPr id="5" name="Content Placeholder 4" descr="A picture containing man, player, standing, playing&#10;&#10;Description automatically generated">
            <a:extLst>
              <a:ext uri="{FF2B5EF4-FFF2-40B4-BE49-F238E27FC236}">
                <a16:creationId xmlns:a16="http://schemas.microsoft.com/office/drawing/2014/main" id="{70AB3F32-B758-4425-86A8-ABFEE0E8765D}"/>
              </a:ext>
            </a:extLst>
          </p:cNvPr>
          <p:cNvPicPr>
            <a:picLocks noChangeAspect="1"/>
          </p:cNvPicPr>
          <p:nvPr/>
        </p:nvPicPr>
        <p:blipFill rotWithShape="1">
          <a:blip r:embed="rId2">
            <a:extLst>
              <a:ext uri="{28A0092B-C50C-407E-A947-70E740481C1C}">
                <a14:useLocalDpi xmlns:a14="http://schemas.microsoft.com/office/drawing/2010/main" val="0"/>
              </a:ext>
            </a:extLst>
          </a:blip>
          <a:srcRect t="3467" r="1" b="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1"/>
            <a:ext cx="6586489" cy="2031320"/>
          </a:xfrm>
        </p:spPr>
        <p:txBody>
          <a:bodyPr>
            <a:normAutofit lnSpcReduction="10000"/>
          </a:bodyPr>
          <a:lstStyle/>
          <a:p>
            <a:pPr marL="0" indent="0" algn="ctr">
              <a:buNone/>
            </a:pPr>
            <a:r>
              <a:rPr lang="en-US" sz="2400" dirty="0"/>
              <a:t>In the novel, Alfred Brooks is a black 17-year-old high school dropout living in Harlem in the mid-1960s. Alfred is dissatisfied with his job and confused by the changes he sees going on around him and begins training at </a:t>
            </a:r>
            <a:r>
              <a:rPr lang="en-US" sz="2400" dirty="0" err="1"/>
              <a:t>Donatelli's</a:t>
            </a:r>
            <a:r>
              <a:rPr lang="en-US" sz="2400" dirty="0"/>
              <a:t> Gym to become a boxer.</a:t>
            </a:r>
            <a:endParaRPr lang="en-US" sz="18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793004"/>
            <a:ext cx="6897706" cy="2031325"/>
          </a:xfrm>
          <a:prstGeom prst="rect">
            <a:avLst/>
          </a:prstGeom>
          <a:noFill/>
        </p:spPr>
        <p:txBody>
          <a:bodyPr wrap="square" rtlCol="0">
            <a:spAutoFit/>
          </a:bodyPr>
          <a:lstStyle/>
          <a:p>
            <a:pPr algn="ctr"/>
            <a:r>
              <a:rPr lang="en-US" dirty="0"/>
              <a:t>Possible Topics:</a:t>
            </a:r>
            <a:br>
              <a:rPr lang="en-US" dirty="0"/>
            </a:br>
            <a:r>
              <a:rPr lang="en-US" dirty="0"/>
              <a:t>Drugs</a:t>
            </a:r>
          </a:p>
          <a:p>
            <a:pPr algn="ctr"/>
            <a:r>
              <a:rPr lang="en-US" dirty="0"/>
              <a:t>Black Nationalism</a:t>
            </a:r>
          </a:p>
          <a:p>
            <a:pPr algn="ctr"/>
            <a:r>
              <a:rPr lang="en-US" dirty="0"/>
              <a:t>Boxing</a:t>
            </a:r>
          </a:p>
          <a:p>
            <a:pPr algn="ctr"/>
            <a:r>
              <a:rPr lang="en-US" dirty="0" err="1"/>
              <a:t>Cus</a:t>
            </a:r>
            <a:r>
              <a:rPr lang="en-US" dirty="0"/>
              <a:t> D’Amato</a:t>
            </a:r>
          </a:p>
          <a:p>
            <a:pPr algn="ctr"/>
            <a:r>
              <a:rPr lang="en-US" dirty="0"/>
              <a:t>Domestic Abuse</a:t>
            </a:r>
          </a:p>
          <a:p>
            <a:pPr algn="ctr"/>
            <a:r>
              <a:rPr lang="en-US" dirty="0"/>
              <a:t>Urban Poverty</a:t>
            </a:r>
          </a:p>
        </p:txBody>
      </p:sp>
    </p:spTree>
    <p:extLst>
      <p:ext uri="{BB962C8B-B14F-4D97-AF65-F5344CB8AC3E}">
        <p14:creationId xmlns:p14="http://schemas.microsoft.com/office/powerpoint/2010/main" val="398172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Bud, Not Buddy</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1"/>
            <a:ext cx="6586489" cy="2031320"/>
          </a:xfrm>
        </p:spPr>
        <p:txBody>
          <a:bodyPr>
            <a:normAutofit lnSpcReduction="10000"/>
          </a:bodyPr>
          <a:lstStyle/>
          <a:p>
            <a:pPr marL="0" indent="0" algn="ctr">
              <a:buNone/>
            </a:pPr>
            <a:r>
              <a:rPr lang="en-US" sz="2400" dirty="0"/>
              <a:t>Bud, Not Buddy is the story of 10-year-old orphan Bud Calloway finding his family in the Great Depression. Bud runs away from abusive foster parents, tries and fails to ride the rails, and walks for miles and miles to get to Grand Rapids, where he believes his father lives.</a:t>
            </a:r>
            <a:endParaRPr lang="en-US" sz="16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793004"/>
            <a:ext cx="6897706" cy="2031325"/>
          </a:xfrm>
          <a:prstGeom prst="rect">
            <a:avLst/>
          </a:prstGeom>
          <a:noFill/>
        </p:spPr>
        <p:txBody>
          <a:bodyPr wrap="square" rtlCol="0">
            <a:spAutoFit/>
          </a:bodyPr>
          <a:lstStyle/>
          <a:p>
            <a:pPr algn="ctr"/>
            <a:r>
              <a:rPr lang="en-US" dirty="0"/>
              <a:t>Possible Topics:</a:t>
            </a:r>
            <a:br>
              <a:rPr lang="en-US" dirty="0"/>
            </a:br>
            <a:r>
              <a:rPr lang="en-US" dirty="0"/>
              <a:t>Great Depression</a:t>
            </a:r>
          </a:p>
          <a:p>
            <a:pPr algn="ctr"/>
            <a:r>
              <a:rPr lang="en-US" dirty="0"/>
              <a:t>Jazz</a:t>
            </a:r>
          </a:p>
          <a:p>
            <a:pPr algn="ctr"/>
            <a:r>
              <a:rPr lang="en-US" dirty="0"/>
              <a:t>Adoption/Foster Care</a:t>
            </a:r>
          </a:p>
          <a:p>
            <a:pPr algn="ctr"/>
            <a:r>
              <a:rPr lang="en-US" dirty="0"/>
              <a:t>Flint, Michigan</a:t>
            </a:r>
          </a:p>
          <a:p>
            <a:pPr algn="ctr"/>
            <a:r>
              <a:rPr lang="en-US" dirty="0"/>
              <a:t>Runaways</a:t>
            </a:r>
          </a:p>
          <a:p>
            <a:pPr algn="ctr"/>
            <a:r>
              <a:rPr lang="en-US" dirty="0" err="1"/>
              <a:t>Hoovervilles</a:t>
            </a:r>
            <a:endParaRPr lang="en-US" dirty="0"/>
          </a:p>
        </p:txBody>
      </p:sp>
      <p:pic>
        <p:nvPicPr>
          <p:cNvPr id="4" name="Picture 3" descr="A picture containing man, front, table, standing&#10;&#10;Description automatically generated">
            <a:extLst>
              <a:ext uri="{FF2B5EF4-FFF2-40B4-BE49-F238E27FC236}">
                <a16:creationId xmlns:a16="http://schemas.microsoft.com/office/drawing/2014/main" id="{B66749BB-68A2-4C1D-B7E4-8672C38A4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61"/>
            <a:ext cx="4721515" cy="6858000"/>
          </a:xfrm>
          <a:prstGeom prst="rect">
            <a:avLst/>
          </a:prstGeom>
        </p:spPr>
      </p:pic>
    </p:spTree>
    <p:extLst>
      <p:ext uri="{BB962C8B-B14F-4D97-AF65-F5344CB8AC3E}">
        <p14:creationId xmlns:p14="http://schemas.microsoft.com/office/powerpoint/2010/main" val="126870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Flush</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1"/>
            <a:ext cx="6586489" cy="2031320"/>
          </a:xfrm>
        </p:spPr>
        <p:txBody>
          <a:bodyPr>
            <a:normAutofit fontScale="85000" lnSpcReduction="20000"/>
          </a:bodyPr>
          <a:lstStyle/>
          <a:p>
            <a:pPr marL="0" indent="0" algn="ctr">
              <a:buNone/>
            </a:pPr>
            <a:r>
              <a:rPr lang="en-US" dirty="0"/>
              <a:t>The plot centers around Noah Underwood, a boy whose father enlists his help to catch a repeat environmental offender in the act. Noah Underwood’s Dad failed to prove that the </a:t>
            </a:r>
            <a:r>
              <a:rPr lang="en-US" i="1" dirty="0"/>
              <a:t>Coral Queen</a:t>
            </a:r>
            <a:r>
              <a:rPr lang="en-US" dirty="0"/>
              <a:t> was dumping their waste in Thunder Beach. So Noah and his sister Abbey will find a way to tell the community about the </a:t>
            </a:r>
            <a:r>
              <a:rPr lang="en-US" i="1" dirty="0"/>
              <a:t>Coral Queen'</a:t>
            </a:r>
            <a:r>
              <a:rPr lang="en-US" dirty="0"/>
              <a:t>s secret.</a:t>
            </a:r>
            <a:endParaRPr lang="en-US" sz="16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793004"/>
            <a:ext cx="6897706" cy="1477328"/>
          </a:xfrm>
          <a:prstGeom prst="rect">
            <a:avLst/>
          </a:prstGeom>
          <a:noFill/>
        </p:spPr>
        <p:txBody>
          <a:bodyPr wrap="square" rtlCol="0">
            <a:spAutoFit/>
          </a:bodyPr>
          <a:lstStyle/>
          <a:p>
            <a:pPr algn="ctr"/>
            <a:r>
              <a:rPr lang="en-US" dirty="0"/>
              <a:t>Possible Topics:</a:t>
            </a:r>
            <a:br>
              <a:rPr lang="en-US" dirty="0"/>
            </a:br>
            <a:r>
              <a:rPr lang="en-US" dirty="0"/>
              <a:t>Environmentalism</a:t>
            </a:r>
          </a:p>
          <a:p>
            <a:pPr algn="ctr"/>
            <a:r>
              <a:rPr lang="en-US" dirty="0"/>
              <a:t>Waste (Food/Sewage)</a:t>
            </a:r>
          </a:p>
          <a:p>
            <a:pPr algn="ctr"/>
            <a:r>
              <a:rPr lang="en-US" dirty="0"/>
              <a:t>Cruise Ship Standards</a:t>
            </a:r>
          </a:p>
          <a:p>
            <a:pPr algn="ctr"/>
            <a:r>
              <a:rPr lang="en-US" dirty="0"/>
              <a:t>Young Advocates</a:t>
            </a:r>
          </a:p>
        </p:txBody>
      </p:sp>
      <p:pic>
        <p:nvPicPr>
          <p:cNvPr id="5" name="Picture 4" descr="A close up of a sign&#10;&#10;Description automatically generated">
            <a:extLst>
              <a:ext uri="{FF2B5EF4-FFF2-40B4-BE49-F238E27FC236}">
                <a16:creationId xmlns:a16="http://schemas.microsoft.com/office/drawing/2014/main" id="{333A4A07-9F77-4B57-B93F-D1F787B59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
            <a:ext cx="4709356" cy="6858000"/>
          </a:xfrm>
          <a:prstGeom prst="rect">
            <a:avLst/>
          </a:prstGeom>
        </p:spPr>
      </p:pic>
    </p:spTree>
    <p:extLst>
      <p:ext uri="{BB962C8B-B14F-4D97-AF65-F5344CB8AC3E}">
        <p14:creationId xmlns:p14="http://schemas.microsoft.com/office/powerpoint/2010/main" val="118994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Esperanza Rising</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1"/>
            <a:ext cx="6586489" cy="2031320"/>
          </a:xfrm>
        </p:spPr>
        <p:txBody>
          <a:bodyPr>
            <a:normAutofit fontScale="85000" lnSpcReduction="20000"/>
          </a:bodyPr>
          <a:lstStyle/>
          <a:p>
            <a:pPr marL="0" indent="0" algn="ctr">
              <a:buNone/>
            </a:pPr>
            <a:r>
              <a:rPr lang="en-US" dirty="0"/>
              <a:t>Esperanza Ortega is a wealthy child in Aguascalientes, Mexico, daughter of wealthy landowner </a:t>
            </a:r>
            <a:r>
              <a:rPr lang="en-US" dirty="0" err="1"/>
              <a:t>Sixto</a:t>
            </a:r>
            <a:r>
              <a:rPr lang="en-US" dirty="0"/>
              <a:t> Ortega. She lives on her family's ranch, El Rancho de la Rosas, with her mother, father, and grandmother </a:t>
            </a:r>
            <a:r>
              <a:rPr lang="en-US" dirty="0" err="1"/>
              <a:t>Abuelita</a:t>
            </a:r>
            <a:r>
              <a:rPr lang="en-US" dirty="0"/>
              <a:t>. The day before Esperanza's 13th birthday, her father is murdered on his way to town. </a:t>
            </a:r>
            <a:endParaRPr lang="en-US" sz="16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793004"/>
            <a:ext cx="6897706" cy="2031325"/>
          </a:xfrm>
          <a:prstGeom prst="rect">
            <a:avLst/>
          </a:prstGeom>
          <a:noFill/>
        </p:spPr>
        <p:txBody>
          <a:bodyPr wrap="square" rtlCol="0">
            <a:spAutoFit/>
          </a:bodyPr>
          <a:lstStyle/>
          <a:p>
            <a:pPr algn="ctr"/>
            <a:r>
              <a:rPr lang="en-US" dirty="0"/>
              <a:t>Possible Topics:</a:t>
            </a:r>
            <a:br>
              <a:rPr lang="en-US" dirty="0"/>
            </a:br>
            <a:r>
              <a:rPr lang="en-US" dirty="0"/>
              <a:t>Mexican Revolution</a:t>
            </a:r>
          </a:p>
          <a:p>
            <a:pPr algn="ctr"/>
            <a:r>
              <a:rPr lang="en-US" dirty="0"/>
              <a:t>Great Depression</a:t>
            </a:r>
          </a:p>
          <a:p>
            <a:pPr algn="ctr"/>
            <a:r>
              <a:rPr lang="en-US" dirty="0"/>
              <a:t>Farming</a:t>
            </a:r>
          </a:p>
          <a:p>
            <a:pPr algn="ctr"/>
            <a:r>
              <a:rPr lang="en-US" dirty="0"/>
              <a:t>Guerilla Movement</a:t>
            </a:r>
          </a:p>
          <a:p>
            <a:pPr algn="ctr"/>
            <a:r>
              <a:rPr lang="en-US" dirty="0"/>
              <a:t>Cesar Chavez </a:t>
            </a:r>
          </a:p>
          <a:p>
            <a:pPr algn="ctr"/>
            <a:r>
              <a:rPr lang="en-US" dirty="0"/>
              <a:t>Women’s Rights</a:t>
            </a:r>
          </a:p>
        </p:txBody>
      </p:sp>
      <p:pic>
        <p:nvPicPr>
          <p:cNvPr id="4" name="Picture 3" descr="A picture containing water, man, flying, large&#10;&#10;Description automatically generated">
            <a:extLst>
              <a:ext uri="{FF2B5EF4-FFF2-40B4-BE49-F238E27FC236}">
                <a16:creationId xmlns:a16="http://schemas.microsoft.com/office/drawing/2014/main" id="{00B52A0E-179B-4812-B1CA-924449F6A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34215" cy="6858000"/>
          </a:xfrm>
          <a:prstGeom prst="rect">
            <a:avLst/>
          </a:prstGeom>
        </p:spPr>
      </p:pic>
    </p:spTree>
    <p:extLst>
      <p:ext uri="{BB962C8B-B14F-4D97-AF65-F5344CB8AC3E}">
        <p14:creationId xmlns:p14="http://schemas.microsoft.com/office/powerpoint/2010/main" val="41748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I Am Malala</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1"/>
            <a:ext cx="6586489" cy="2031320"/>
          </a:xfrm>
        </p:spPr>
        <p:txBody>
          <a:bodyPr>
            <a:normAutofit fontScale="85000" lnSpcReduction="10000"/>
          </a:bodyPr>
          <a:lstStyle/>
          <a:p>
            <a:pPr marL="0" indent="0" algn="ctr">
              <a:buNone/>
            </a:pPr>
            <a:r>
              <a:rPr lang="en-US" dirty="0"/>
              <a:t>The book details the early life of Yousafzai, her father's ownership of schools and activism, the rise and fall of the </a:t>
            </a:r>
            <a:r>
              <a:rPr lang="en-US" dirty="0" err="1"/>
              <a:t>Tehrik</a:t>
            </a:r>
            <a:r>
              <a:rPr lang="en-US" dirty="0"/>
              <a:t>-i-Taliban Pakistan in Swat Valley and the assassination attempt made against Yousafzai, when she was aged 15, following her activism for female education. </a:t>
            </a:r>
            <a:endParaRPr lang="en-US" sz="16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793004"/>
            <a:ext cx="6897706" cy="2031325"/>
          </a:xfrm>
          <a:prstGeom prst="rect">
            <a:avLst/>
          </a:prstGeom>
          <a:noFill/>
        </p:spPr>
        <p:txBody>
          <a:bodyPr wrap="square" rtlCol="0">
            <a:spAutoFit/>
          </a:bodyPr>
          <a:lstStyle/>
          <a:p>
            <a:pPr algn="ctr"/>
            <a:r>
              <a:rPr lang="en-US" dirty="0"/>
              <a:t>Possible Topics:</a:t>
            </a:r>
            <a:br>
              <a:rPr lang="en-US" dirty="0"/>
            </a:br>
            <a:r>
              <a:rPr lang="en-US" dirty="0"/>
              <a:t>Education for Girls</a:t>
            </a:r>
          </a:p>
          <a:p>
            <a:pPr algn="ctr"/>
            <a:r>
              <a:rPr lang="en-US" dirty="0"/>
              <a:t>Young Advocates</a:t>
            </a:r>
          </a:p>
          <a:p>
            <a:pPr algn="ctr"/>
            <a:r>
              <a:rPr lang="en-US" dirty="0"/>
              <a:t>Taliban</a:t>
            </a:r>
          </a:p>
          <a:p>
            <a:pPr algn="ctr"/>
            <a:r>
              <a:rPr lang="en-US" dirty="0"/>
              <a:t>Social/Civil Issues in Pakistan</a:t>
            </a:r>
          </a:p>
          <a:p>
            <a:pPr algn="ctr"/>
            <a:r>
              <a:rPr lang="en-US" dirty="0"/>
              <a:t>Gun Violence</a:t>
            </a:r>
          </a:p>
          <a:p>
            <a:pPr algn="ctr"/>
            <a:r>
              <a:rPr lang="en-US" dirty="0"/>
              <a:t>Women’s Rights</a:t>
            </a:r>
          </a:p>
        </p:txBody>
      </p:sp>
      <p:pic>
        <p:nvPicPr>
          <p:cNvPr id="5" name="Picture 4" descr="A picture containing book, sitting, phone, dress&#10;&#10;Description automatically generated">
            <a:extLst>
              <a:ext uri="{FF2B5EF4-FFF2-40B4-BE49-F238E27FC236}">
                <a16:creationId xmlns:a16="http://schemas.microsoft.com/office/drawing/2014/main" id="{679A5D0A-0AA0-45DD-8B20-EF4A23B48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47795" cy="6858000"/>
          </a:xfrm>
          <a:prstGeom prst="rect">
            <a:avLst/>
          </a:prstGeom>
        </p:spPr>
      </p:pic>
    </p:spTree>
    <p:extLst>
      <p:ext uri="{BB962C8B-B14F-4D97-AF65-F5344CB8AC3E}">
        <p14:creationId xmlns:p14="http://schemas.microsoft.com/office/powerpoint/2010/main" val="415564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Face on the Milk Carton</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1"/>
            <a:ext cx="6586489" cy="2031320"/>
          </a:xfrm>
        </p:spPr>
        <p:txBody>
          <a:bodyPr>
            <a:normAutofit fontScale="62500" lnSpcReduction="20000"/>
          </a:bodyPr>
          <a:lstStyle/>
          <a:p>
            <a:pPr marL="0" indent="0" algn="ctr">
              <a:buNone/>
            </a:pPr>
            <a:r>
              <a:rPr lang="en-US" dirty="0"/>
              <a:t>The book is about a 15-year-old girl named Janie Johnson, who starts to suspect that she may have been kidnapped, and that her biological parents are somewhere in New Jersey. She happens to look down at a milk carton one day, and she sees what looks like herself on the back, under the heading "Missing Child." Her life gets more stressful as she tries to hide the secret from her "parents," who she believes did not kidnap her. Janie tells her next-door neighbor, Reeve, everything. Together the two of them unravel all of the secrets surrounding Janie Johnson's life.</a:t>
            </a:r>
            <a:endParaRPr lang="en-US" sz="16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793004"/>
            <a:ext cx="6897706" cy="1477328"/>
          </a:xfrm>
          <a:prstGeom prst="rect">
            <a:avLst/>
          </a:prstGeom>
          <a:noFill/>
        </p:spPr>
        <p:txBody>
          <a:bodyPr wrap="square" rtlCol="0">
            <a:spAutoFit/>
          </a:bodyPr>
          <a:lstStyle/>
          <a:p>
            <a:pPr algn="ctr"/>
            <a:r>
              <a:rPr lang="en-US" dirty="0"/>
              <a:t>Possible Topics:</a:t>
            </a:r>
            <a:br>
              <a:rPr lang="en-US" dirty="0"/>
            </a:br>
            <a:r>
              <a:rPr lang="en-US" dirty="0"/>
              <a:t>Missing Children</a:t>
            </a:r>
          </a:p>
          <a:p>
            <a:pPr algn="ctr"/>
            <a:r>
              <a:rPr lang="en-US" dirty="0"/>
              <a:t>Kidnapping</a:t>
            </a:r>
          </a:p>
          <a:p>
            <a:pPr algn="ctr"/>
            <a:r>
              <a:rPr lang="en-US" dirty="0"/>
              <a:t>DNA/Genetics</a:t>
            </a:r>
          </a:p>
          <a:p>
            <a:pPr algn="ctr"/>
            <a:r>
              <a:rPr lang="en-US" dirty="0"/>
              <a:t>Adoptive Parents</a:t>
            </a:r>
          </a:p>
        </p:txBody>
      </p:sp>
      <p:pic>
        <p:nvPicPr>
          <p:cNvPr id="4" name="Picture 3" descr="A close up of a sign&#10;&#10;Description automatically generated">
            <a:extLst>
              <a:ext uri="{FF2B5EF4-FFF2-40B4-BE49-F238E27FC236}">
                <a16:creationId xmlns:a16="http://schemas.microsoft.com/office/drawing/2014/main" id="{0506FDCE-8122-465F-B91F-7B903CFD6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317"/>
            <a:ext cx="4882024" cy="6509366"/>
          </a:xfrm>
          <a:prstGeom prst="rect">
            <a:avLst/>
          </a:prstGeom>
        </p:spPr>
      </p:pic>
    </p:spTree>
    <p:extLst>
      <p:ext uri="{BB962C8B-B14F-4D97-AF65-F5344CB8AC3E}">
        <p14:creationId xmlns:p14="http://schemas.microsoft.com/office/powerpoint/2010/main" val="414340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Copper Sun</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1"/>
            <a:ext cx="6586489" cy="2031320"/>
          </a:xfrm>
        </p:spPr>
        <p:txBody>
          <a:bodyPr>
            <a:normAutofit fontScale="92500"/>
          </a:bodyPr>
          <a:lstStyle/>
          <a:p>
            <a:pPr marL="0" indent="0" algn="ctr">
              <a:buNone/>
            </a:pPr>
            <a:r>
              <a:rPr lang="en-US" sz="1600" i="1" dirty="0"/>
              <a:t>Copper Sun </a:t>
            </a:r>
            <a:r>
              <a:rPr lang="en-US" sz="1600" dirty="0"/>
              <a:t>is a historical fiction novel about fifteen-year-old Amari, a young woman from </a:t>
            </a:r>
            <a:r>
              <a:rPr lang="en-US" sz="1600" dirty="0" err="1"/>
              <a:t>Ziavi</a:t>
            </a:r>
            <a:r>
              <a:rPr lang="en-US" sz="1600" dirty="0"/>
              <a:t>, Ghana. Amari loves her community (the Ewe people), her family, and her soon-to-be husband, </a:t>
            </a:r>
            <a:r>
              <a:rPr lang="en-US" sz="1600" dirty="0" err="1"/>
              <a:t>Besa</a:t>
            </a:r>
            <a:r>
              <a:rPr lang="en-US" sz="1600" dirty="0"/>
              <a:t>. One day, unannounced, a group of pale-faced strangers arrive, led there by a neighboring tribe, the Ashanti. Amari’s people prepare a celebration to welcome the guests, not knowing the grave danger they will soon face. After a meal, gift exchange, storytelling, and dancing, the white men open fire on the community. Amari watches as her parents are murdered. She runs into the jungle with her little brother, Kwasi, but he is speared and killed. She is then shackled and chained to fellow surviving villagers.</a:t>
            </a:r>
            <a:endParaRPr lang="en-US" sz="10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793004"/>
            <a:ext cx="6897706" cy="1754326"/>
          </a:xfrm>
          <a:prstGeom prst="rect">
            <a:avLst/>
          </a:prstGeom>
          <a:noFill/>
        </p:spPr>
        <p:txBody>
          <a:bodyPr wrap="square" rtlCol="0">
            <a:spAutoFit/>
          </a:bodyPr>
          <a:lstStyle/>
          <a:p>
            <a:pPr algn="ctr"/>
            <a:r>
              <a:rPr lang="en-US" dirty="0"/>
              <a:t>Possible Topics:</a:t>
            </a:r>
            <a:br>
              <a:rPr lang="en-US" dirty="0"/>
            </a:br>
            <a:r>
              <a:rPr lang="en-US" dirty="0"/>
              <a:t>Slavery</a:t>
            </a:r>
          </a:p>
          <a:p>
            <a:pPr algn="ctr"/>
            <a:r>
              <a:rPr lang="en-US" dirty="0"/>
              <a:t>Ghana</a:t>
            </a:r>
          </a:p>
          <a:p>
            <a:pPr algn="ctr"/>
            <a:r>
              <a:rPr lang="en-US" dirty="0"/>
              <a:t>Point of No Return</a:t>
            </a:r>
          </a:p>
          <a:p>
            <a:pPr algn="ctr"/>
            <a:r>
              <a:rPr lang="en-US" dirty="0"/>
              <a:t>Slave Trade</a:t>
            </a:r>
          </a:p>
          <a:p>
            <a:pPr algn="ctr"/>
            <a:r>
              <a:rPr lang="en-US" dirty="0"/>
              <a:t>Slave Owners</a:t>
            </a:r>
          </a:p>
        </p:txBody>
      </p:sp>
      <p:pic>
        <p:nvPicPr>
          <p:cNvPr id="4" name="Picture 3" descr="A close up of a logo&#10;&#10;Description automatically generated">
            <a:extLst>
              <a:ext uri="{FF2B5EF4-FFF2-40B4-BE49-F238E27FC236}">
                <a16:creationId xmlns:a16="http://schemas.microsoft.com/office/drawing/2014/main" id="{A40D3488-F5C3-4F29-B910-33EF504A7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71"/>
            <a:ext cx="4855099" cy="6858000"/>
          </a:xfrm>
          <a:prstGeom prst="rect">
            <a:avLst/>
          </a:prstGeom>
        </p:spPr>
      </p:pic>
    </p:spTree>
    <p:extLst>
      <p:ext uri="{BB962C8B-B14F-4D97-AF65-F5344CB8AC3E}">
        <p14:creationId xmlns:p14="http://schemas.microsoft.com/office/powerpoint/2010/main" val="189610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4204-F178-43C0-86DB-ADEEF9B2CE36}"/>
              </a:ext>
            </a:extLst>
          </p:cNvPr>
          <p:cNvSpPr>
            <a:spLocks noGrp="1"/>
          </p:cNvSpPr>
          <p:nvPr>
            <p:ph type="title"/>
          </p:nvPr>
        </p:nvSpPr>
        <p:spPr>
          <a:xfrm>
            <a:off x="4965430" y="629268"/>
            <a:ext cx="6586491" cy="1286160"/>
          </a:xfrm>
        </p:spPr>
        <p:txBody>
          <a:bodyPr anchor="b">
            <a:normAutofit/>
          </a:bodyPr>
          <a:lstStyle/>
          <a:p>
            <a:pPr algn="ctr"/>
            <a:r>
              <a:rPr lang="en-US" dirty="0"/>
              <a:t>Restart</a:t>
            </a:r>
          </a:p>
        </p:txBody>
      </p:sp>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B77"/>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887B5C-59A8-4090-AC41-88F391A88617}"/>
              </a:ext>
            </a:extLst>
          </p:cNvPr>
          <p:cNvSpPr>
            <a:spLocks noGrp="1"/>
          </p:cNvSpPr>
          <p:nvPr>
            <p:ph idx="1"/>
          </p:nvPr>
        </p:nvSpPr>
        <p:spPr>
          <a:xfrm>
            <a:off x="4965431" y="2438400"/>
            <a:ext cx="6586489" cy="2154893"/>
          </a:xfrm>
        </p:spPr>
        <p:txBody>
          <a:bodyPr>
            <a:normAutofit fontScale="92500" lnSpcReduction="20000"/>
          </a:bodyPr>
          <a:lstStyle/>
          <a:p>
            <a:pPr marL="0" indent="0" algn="ctr">
              <a:buNone/>
            </a:pPr>
            <a:r>
              <a:rPr lang="en-US" sz="2000" dirty="0"/>
              <a:t>What would it be like to forget your whole life, your family, your friends, and even who you are? After falling off his roof, 13-year-old Chase Ambrose learns the hard way that reinventing himself can be pretty hard, especially when his past is not what he wants for his future. Before his fall, Chase was a jock, captain of the football team, following in his father's footsteps. He was also the biggest bully in his middle school, had made many students' lives miserable, and was serving a community service sentence for the damage that his bullying had caused.  </a:t>
            </a:r>
            <a:endParaRPr lang="en-US" sz="700" dirty="0"/>
          </a:p>
        </p:txBody>
      </p:sp>
      <p:sp>
        <p:nvSpPr>
          <p:cNvPr id="6" name="TextBox 5">
            <a:extLst>
              <a:ext uri="{FF2B5EF4-FFF2-40B4-BE49-F238E27FC236}">
                <a16:creationId xmlns:a16="http://schemas.microsoft.com/office/drawing/2014/main" id="{93659BFD-F7FC-4E6A-8A8F-996C4D3F2C4A}"/>
              </a:ext>
            </a:extLst>
          </p:cNvPr>
          <p:cNvSpPr txBox="1"/>
          <p:nvPr/>
        </p:nvSpPr>
        <p:spPr>
          <a:xfrm>
            <a:off x="4965430" y="4800333"/>
            <a:ext cx="6897706" cy="2585323"/>
          </a:xfrm>
          <a:prstGeom prst="rect">
            <a:avLst/>
          </a:prstGeom>
          <a:noFill/>
        </p:spPr>
        <p:txBody>
          <a:bodyPr wrap="square" rtlCol="0">
            <a:spAutoFit/>
          </a:bodyPr>
          <a:lstStyle/>
          <a:p>
            <a:pPr algn="ctr"/>
            <a:r>
              <a:rPr lang="en-US" dirty="0"/>
              <a:t>Possible Topics:</a:t>
            </a:r>
            <a:br>
              <a:rPr lang="en-US" dirty="0"/>
            </a:br>
            <a:r>
              <a:rPr lang="en-US" dirty="0"/>
              <a:t>Bullying</a:t>
            </a:r>
          </a:p>
          <a:p>
            <a:pPr algn="ctr"/>
            <a:r>
              <a:rPr lang="en-US" dirty="0"/>
              <a:t>Puberty</a:t>
            </a:r>
          </a:p>
          <a:p>
            <a:pPr algn="ctr"/>
            <a:r>
              <a:rPr lang="en-US" dirty="0"/>
              <a:t>Adolescence</a:t>
            </a:r>
          </a:p>
          <a:p>
            <a:pPr algn="ctr"/>
            <a:r>
              <a:rPr lang="en-US" dirty="0"/>
              <a:t>Tolerance</a:t>
            </a:r>
          </a:p>
          <a:p>
            <a:pPr algn="ctr"/>
            <a:r>
              <a:rPr lang="en-US" dirty="0"/>
              <a:t>Juvenile Justice</a:t>
            </a:r>
          </a:p>
          <a:p>
            <a:pPr algn="ctr"/>
            <a:r>
              <a:rPr lang="en-US" dirty="0"/>
              <a:t>Memory Loss</a:t>
            </a:r>
          </a:p>
          <a:p>
            <a:pPr algn="ctr"/>
            <a:endParaRPr lang="en-US" dirty="0"/>
          </a:p>
          <a:p>
            <a:pPr algn="ctr"/>
            <a:endParaRPr lang="en-US" dirty="0"/>
          </a:p>
        </p:txBody>
      </p:sp>
      <p:pic>
        <p:nvPicPr>
          <p:cNvPr id="5" name="Picture 4" descr="A close up of a sign&#10;&#10;Description automatically generated">
            <a:extLst>
              <a:ext uri="{FF2B5EF4-FFF2-40B4-BE49-F238E27FC236}">
                <a16:creationId xmlns:a16="http://schemas.microsoft.com/office/drawing/2014/main" id="{FC7208D4-BBB0-4FF7-8BB6-D40278025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37965" cy="6858000"/>
          </a:xfrm>
          <a:prstGeom prst="rect">
            <a:avLst/>
          </a:prstGeom>
        </p:spPr>
      </p:pic>
    </p:spTree>
    <p:extLst>
      <p:ext uri="{BB962C8B-B14F-4D97-AF65-F5344CB8AC3E}">
        <p14:creationId xmlns:p14="http://schemas.microsoft.com/office/powerpoint/2010/main" val="2236216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10b43a74-ca58-4c8c-8015-115728d63996" xsi:nil="true"/>
    <IsNotebookLocked xmlns="10b43a74-ca58-4c8c-8015-115728d63996" xsi:nil="true"/>
    <Self_Registration_Enabled xmlns="10b43a74-ca58-4c8c-8015-115728d63996" xsi:nil="true"/>
    <Students xmlns="10b43a74-ca58-4c8c-8015-115728d63996">
      <UserInfo>
        <DisplayName/>
        <AccountId xsi:nil="true"/>
        <AccountType/>
      </UserInfo>
    </Students>
    <Templates xmlns="10b43a74-ca58-4c8c-8015-115728d63996" xsi:nil="true"/>
    <AppVersion xmlns="10b43a74-ca58-4c8c-8015-115728d63996" xsi:nil="true"/>
    <NotebookType xmlns="10b43a74-ca58-4c8c-8015-115728d63996" xsi:nil="true"/>
    <Teachers xmlns="10b43a74-ca58-4c8c-8015-115728d63996">
      <UserInfo>
        <DisplayName/>
        <AccountId xsi:nil="true"/>
        <AccountType/>
      </UserInfo>
    </Teachers>
    <Student_Groups xmlns="10b43a74-ca58-4c8c-8015-115728d63996">
      <UserInfo>
        <DisplayName/>
        <AccountId xsi:nil="true"/>
        <AccountType/>
      </UserInfo>
    </Student_Groups>
    <Owner xmlns="10b43a74-ca58-4c8c-8015-115728d63996">
      <UserInfo>
        <DisplayName/>
        <AccountId xsi:nil="true"/>
        <AccountType/>
      </UserInfo>
    </Owner>
    <Has_Teacher_Only_SectionGroup xmlns="10b43a74-ca58-4c8c-8015-115728d63996" xsi:nil="true"/>
    <Self_Registration_Enabled0 xmlns="10b43a74-ca58-4c8c-8015-115728d63996" xsi:nil="true"/>
    <DefaultSectionNames xmlns="10b43a74-ca58-4c8c-8015-115728d63996" xsi:nil="true"/>
    <Is_Collaboration_Space_Locked xmlns="10b43a74-ca58-4c8c-8015-115728d63996" xsi:nil="true"/>
    <Invited_Students xmlns="10b43a74-ca58-4c8c-8015-115728d63996" xsi:nil="true"/>
    <TeamsChannelId xmlns="10b43a74-ca58-4c8c-8015-115728d63996" xsi:nil="true"/>
    <FolderType xmlns="10b43a74-ca58-4c8c-8015-115728d63996" xsi:nil="true"/>
    <CultureName xmlns="10b43a74-ca58-4c8c-8015-115728d6399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416AB8C1DE5549BC11A6F7A185ADED" ma:contentTypeVersion="30" ma:contentTypeDescription="Create a new document." ma:contentTypeScope="" ma:versionID="c14a6b53ef897cf506798fabe558d4bc">
  <xsd:schema xmlns:xsd="http://www.w3.org/2001/XMLSchema" xmlns:xs="http://www.w3.org/2001/XMLSchema" xmlns:p="http://schemas.microsoft.com/office/2006/metadata/properties" xmlns:ns3="10b43a74-ca58-4c8c-8015-115728d63996" xmlns:ns4="7091269a-51a7-4efa-bed7-affae494e468" targetNamespace="http://schemas.microsoft.com/office/2006/metadata/properties" ma:root="true" ma:fieldsID="dbe66509c316940c3f9bf50d5d7a7039" ns3:_="" ns4:_="">
    <xsd:import namespace="10b43a74-ca58-4c8c-8015-115728d63996"/>
    <xsd:import namespace="7091269a-51a7-4efa-bed7-affae494e468"/>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Templates" minOccurs="0"/>
                <xsd:element ref="ns3:Self_Registration_Enabled0" minOccurs="0"/>
                <xsd:element ref="ns3:MediaServiceMetadata" minOccurs="0"/>
                <xsd:element ref="ns3:MediaServiceFastMetadata" minOccurs="0"/>
                <xsd:element ref="ns3:MediaServiceDateTaken" minOccurs="0"/>
                <xsd:element ref="ns3:MediaServiceAutoTags" minOccurs="0"/>
                <xsd:element ref="ns3:MediaServiceOCR" minOccurs="0"/>
                <xsd:element ref="ns3:TeamsChannelId" minOccurs="0"/>
                <xsd:element ref="ns3:IsNotebookLocked"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43a74-ca58-4c8c-8015-115728d63996"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Is_Collaboration_Space_Locked" ma:index="21" nillable="true" ma:displayName="Is Collaboration Space Locked" ma:internalName="Is_Collaboration_Space_Locked">
      <xsd:simpleType>
        <xsd:restriction base="dms:Boolean"/>
      </xsd:simpleType>
    </xsd:element>
    <xsd:element name="Templates" ma:index="25" nillable="true" ma:displayName="Templates" ma:internalName="Templates">
      <xsd:simpleType>
        <xsd:restriction base="dms:Note">
          <xsd:maxLength value="255"/>
        </xsd:restriction>
      </xsd:simpleType>
    </xsd:element>
    <xsd:element name="Self_Registration_Enabled0" ma:index="26" nillable="true" ma:displayName="Self Registration Enabled" ma:internalName="Self_Registration_Enabled0">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MediaServiceAutoTags" ma:internalName="MediaServiceAutoTags"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91269a-51a7-4efa-bed7-affae494e468" elementFormDefault="qualified">
    <xsd:import namespace="http://schemas.microsoft.com/office/2006/documentManagement/types"/>
    <xsd:import namespace="http://schemas.microsoft.com/office/infopath/2007/PartnerControls"/>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description="" ma:internalName="SharedWithDetails" ma:readOnly="true">
      <xsd:simpleType>
        <xsd:restriction base="dms:Note">
          <xsd:maxLength value="255"/>
        </xsd:restriction>
      </xsd:simpleType>
    </xsd:element>
    <xsd:element name="SharingHintHash" ma:index="2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509D01-6EC8-4565-9E24-C70B6BD4D8D2}">
  <ds:schemaRefs>
    <ds:schemaRef ds:uri="http://schemas.microsoft.com/office/2006/metadata/properties"/>
    <ds:schemaRef ds:uri="http://schemas.microsoft.com/office/infopath/2007/PartnerControls"/>
    <ds:schemaRef ds:uri="10b43a74-ca58-4c8c-8015-115728d63996"/>
  </ds:schemaRefs>
</ds:datastoreItem>
</file>

<file path=customXml/itemProps2.xml><?xml version="1.0" encoding="utf-8"?>
<ds:datastoreItem xmlns:ds="http://schemas.openxmlformats.org/officeDocument/2006/customXml" ds:itemID="{FDF1CC2D-9FF9-4B13-BB31-934DE115B814}">
  <ds:schemaRefs>
    <ds:schemaRef ds:uri="http://schemas.microsoft.com/sharepoint/v3/contenttype/forms"/>
  </ds:schemaRefs>
</ds:datastoreItem>
</file>

<file path=customXml/itemProps3.xml><?xml version="1.0" encoding="utf-8"?>
<ds:datastoreItem xmlns:ds="http://schemas.openxmlformats.org/officeDocument/2006/customXml" ds:itemID="{3E7D53DE-4B6E-44D8-98C1-F44AD36DA4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b43a74-ca58-4c8c-8015-115728d63996"/>
    <ds:schemaRef ds:uri="7091269a-51a7-4efa-bed7-affae494e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8553</TotalTime>
  <Words>579</Words>
  <Application>Microsoft Office PowerPoint</Application>
  <PresentationFormat>Widescreen</PresentationFormat>
  <Paragraphs>119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Book Clubs</vt:lpstr>
      <vt:lpstr>Contender</vt:lpstr>
      <vt:lpstr>Bud, Not Buddy</vt:lpstr>
      <vt:lpstr>Flush</vt:lpstr>
      <vt:lpstr>Esperanza Rising</vt:lpstr>
      <vt:lpstr>I Am Malala</vt:lpstr>
      <vt:lpstr>Face on the Milk Carton</vt:lpstr>
      <vt:lpstr>Copper Sun</vt:lpstr>
      <vt:lpstr>Restart</vt:lpstr>
      <vt:lpstr>Chasing Lincoln’s Killer</vt:lpstr>
      <vt:lpstr>Silent to the Bone</vt:lpstr>
      <vt:lpstr>House on Mango Street</vt:lpstr>
      <vt:lpstr>Loser</vt:lpstr>
      <vt:lpstr>House of the Scorpion</vt:lpstr>
      <vt:lpstr>Tangerine</vt:lpstr>
      <vt:lpstr>Rules</vt:lpstr>
      <vt:lpstr>Bar Code Tattoo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Clubs</dc:title>
  <dc:creator>Hernandez, Grace</dc:creator>
  <cp:lastModifiedBy>Adams, Alicia O</cp:lastModifiedBy>
  <cp:revision>15</cp:revision>
  <cp:lastPrinted>2019-10-22T16:13:51Z</cp:lastPrinted>
  <dcterms:created xsi:type="dcterms:W3CDTF">2019-10-22T12:33:52Z</dcterms:created>
  <dcterms:modified xsi:type="dcterms:W3CDTF">2019-11-07T14:40:00Z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hernandezge@fultonschools.org</vt:lpwstr>
  </property>
  <property fmtid="{D5CDD505-2E9C-101B-9397-08002B2CF9AE}" pid="5" name="MSIP_Label_0ee3c538-ec52-435f-ae58-017644bd9513_SetDate">
    <vt:lpwstr>2019-10-22T13:10:23.5151899Z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y fmtid="{D5CDD505-2E9C-101B-9397-08002B2CF9AE}" pid="10" name="ContentTypeId">
    <vt:lpwstr>0x01010064416AB8C1DE5549BC11A6F7A185ADED</vt:lpwstr>
  </property>
</Properties>
</file>