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1" r:id="rId5"/>
    <p:sldId id="259" r:id="rId6"/>
    <p:sldId id="260" r:id="rId7"/>
    <p:sldId id="262" r:id="rId8"/>
    <p:sldId id="263" r:id="rId9"/>
    <p:sldId id="264" r:id="rId10"/>
    <p:sldId id="266" r:id="rId11"/>
    <p:sldId id="267" r:id="rId12"/>
    <p:sldId id="26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s, Alicia O" userId="45c2f5e0-c94b-4b93-82d7-ce56bec4e8bd" providerId="ADAL" clId="{2CDA99F5-A4DB-484A-9B95-055E1C6724D8}"/>
    <pc:docChg chg="modSld">
      <pc:chgData name="Adams, Alicia O" userId="45c2f5e0-c94b-4b93-82d7-ce56bec4e8bd" providerId="ADAL" clId="{2CDA99F5-A4DB-484A-9B95-055E1C6724D8}" dt="2020-03-23T01:06:10.098" v="37" actId="6549"/>
      <pc:docMkLst>
        <pc:docMk/>
      </pc:docMkLst>
      <pc:sldChg chg="modSp">
        <pc:chgData name="Adams, Alicia O" userId="45c2f5e0-c94b-4b93-82d7-ce56bec4e8bd" providerId="ADAL" clId="{2CDA99F5-A4DB-484A-9B95-055E1C6724D8}" dt="2020-03-23T01:06:10.098" v="37" actId="6549"/>
        <pc:sldMkLst>
          <pc:docMk/>
          <pc:sldMk cId="489334698" sldId="260"/>
        </pc:sldMkLst>
        <pc:spChg chg="mod">
          <ac:chgData name="Adams, Alicia O" userId="45c2f5e0-c94b-4b93-82d7-ce56bec4e8bd" providerId="ADAL" clId="{2CDA99F5-A4DB-484A-9B95-055E1C6724D8}" dt="2020-03-23T01:06:10.098" v="37" actId="6549"/>
          <ac:spMkLst>
            <pc:docMk/>
            <pc:sldMk cId="489334698" sldId="26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E2ACD-206E-4141-8469-8D6B80F24ABA}" type="datetimeFigureOut">
              <a:rPr lang="en-US" smtClean="0"/>
              <a:t>3/22/2020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48706-C5D9-434E-BEAC-7134B9A7E760}" type="slidenum">
              <a:rPr lang="en-US" smtClean="0"/>
              <a:t>‹#›</a:t>
            </a:fld>
            <a:endParaRPr lang="en-US"/>
          </a:p>
        </p:txBody>
      </p:sp>
    </p:spTree>
    <p:extLst>
      <p:ext uri="{BB962C8B-B14F-4D97-AF65-F5344CB8AC3E}">
        <p14:creationId xmlns:p14="http://schemas.microsoft.com/office/powerpoint/2010/main" val="391735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F48706-C5D9-434E-BEAC-7134B9A7E760}" type="slidenum">
              <a:rPr lang="en-US" smtClean="0"/>
              <a:t>7</a:t>
            </a:fld>
            <a:endParaRPr lang="en-US"/>
          </a:p>
        </p:txBody>
      </p:sp>
    </p:spTree>
    <p:extLst>
      <p:ext uri="{BB962C8B-B14F-4D97-AF65-F5344CB8AC3E}">
        <p14:creationId xmlns:p14="http://schemas.microsoft.com/office/powerpoint/2010/main" val="2815207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FC0F96CB-A6CA-4A2B-855D-9AC89B1DDFAA}" type="datetimeFigureOut">
              <a:rPr lang="en-US" smtClean="0"/>
              <a:t>3/22/2020</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D26801A-0F01-4CD9-BE41-AE17BDA233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F96CB-A6CA-4A2B-855D-9AC89B1DDFAA}"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801A-0F01-4CD9-BE41-AE17BDA233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96CB-A6CA-4A2B-855D-9AC89B1DDFAA}"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801A-0F01-4CD9-BE41-AE17BDA233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96CB-A6CA-4A2B-855D-9AC89B1DDFAA}"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801A-0F01-4CD9-BE41-AE17BDA2338B}"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0F96CB-A6CA-4A2B-855D-9AC89B1DDFAA}"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6801A-0F01-4CD9-BE41-AE17BDA2338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C0F96CB-A6CA-4A2B-855D-9AC89B1DDFAA}"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801A-0F01-4CD9-BE41-AE17BDA2338B}"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C0F96CB-A6CA-4A2B-855D-9AC89B1DDFAA}"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6801A-0F01-4CD9-BE41-AE17BDA233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0F96CB-A6CA-4A2B-855D-9AC89B1DDFAA}"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6801A-0F01-4CD9-BE41-AE17BDA2338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0F96CB-A6CA-4A2B-855D-9AC89B1DDFAA}"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801A-0F01-4CD9-BE41-AE17BDA233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F96CB-A6CA-4A2B-855D-9AC89B1DDFAA}"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801A-0F01-4CD9-BE41-AE17BDA2338B}"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F96CB-A6CA-4A2B-855D-9AC89B1DDFAA}"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6801A-0F01-4CD9-BE41-AE17BDA233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C0F96CB-A6CA-4A2B-855D-9AC89B1DDFAA}" type="datetimeFigureOut">
              <a:rPr lang="en-US" smtClean="0"/>
              <a:t>3/22/2020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D26801A-0F01-4CD9-BE41-AE17BDA233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nportl\AppData\Local\Microsoft\Windows\Temporary Internet Files\Content.IE5\PVJ7VQCF\cover512x512-e04d521c91d548c886757fefe0b413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699" y="3505199"/>
            <a:ext cx="3797301" cy="2222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sz="4800" b="1" dirty="0"/>
              <a:t>Meter</a:t>
            </a:r>
          </a:p>
        </p:txBody>
      </p:sp>
      <p:sp>
        <p:nvSpPr>
          <p:cNvPr id="3" name="Subtitle 2"/>
          <p:cNvSpPr>
            <a:spLocks noGrp="1"/>
          </p:cNvSpPr>
          <p:nvPr>
            <p:ph type="subTitle" idx="1"/>
          </p:nvPr>
        </p:nvSpPr>
        <p:spPr>
          <a:xfrm>
            <a:off x="-304800" y="2506980"/>
            <a:ext cx="6400800" cy="762000"/>
          </a:xfrm>
        </p:spPr>
        <p:txBody>
          <a:bodyPr>
            <a:normAutofit/>
          </a:bodyPr>
          <a:lstStyle/>
          <a:p>
            <a:r>
              <a:rPr lang="en-US" sz="2800" dirty="0">
                <a:solidFill>
                  <a:schemeClr val="bg1"/>
                </a:solidFill>
              </a:rPr>
              <a:t>The heartbeat of a poem.</a:t>
            </a:r>
          </a:p>
        </p:txBody>
      </p:sp>
    </p:spTree>
    <p:extLst>
      <p:ext uri="{BB962C8B-B14F-4D97-AF65-F5344CB8AC3E}">
        <p14:creationId xmlns:p14="http://schemas.microsoft.com/office/powerpoint/2010/main" val="137022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6800" y="2177534"/>
            <a:ext cx="3886200" cy="3537466"/>
          </a:xfrm>
        </p:spPr>
        <p:txBody>
          <a:bodyPr>
            <a:normAutofit fontScale="85000" lnSpcReduction="10000"/>
          </a:bodyPr>
          <a:lstStyle/>
          <a:p>
            <a:r>
              <a:rPr lang="en-US" b="1" dirty="0"/>
              <a:t>Hint: </a:t>
            </a:r>
            <a:r>
              <a:rPr lang="en-US" dirty="0"/>
              <a:t>If you cannot hear the stressed syllable in a word, try saying the word over again and change the syllable you emphasize.  One way should sound right, and the other wrong.  As a last resort, you can check a dictionary. (The stressed syllables are indicated in the pronunciation.)  Most </a:t>
            </a:r>
            <a:r>
              <a:rPr lang="en-US" b="1" dirty="0"/>
              <a:t>two syllable </a:t>
            </a:r>
            <a:r>
              <a:rPr lang="en-US" dirty="0"/>
              <a:t>words in English have the stress on the first syllable.  (Of all the two-syllable 7</a:t>
            </a:r>
            <a:r>
              <a:rPr lang="en-US" baseline="30000" dirty="0"/>
              <a:t>th</a:t>
            </a:r>
            <a:r>
              <a:rPr lang="en-US" dirty="0"/>
              <a:t> grade teacher names, only Charand has the emphasis on the second syllable.) </a:t>
            </a:r>
          </a:p>
          <a:p>
            <a:endParaRPr lang="en-US" dirty="0"/>
          </a:p>
        </p:txBody>
      </p:sp>
      <p:sp>
        <p:nvSpPr>
          <p:cNvPr id="4" name="Title 3"/>
          <p:cNvSpPr>
            <a:spLocks noGrp="1"/>
          </p:cNvSpPr>
          <p:nvPr>
            <p:ph type="title"/>
          </p:nvPr>
        </p:nvSpPr>
        <p:spPr>
          <a:xfrm>
            <a:off x="1371600" y="990600"/>
            <a:ext cx="6400800" cy="681427"/>
          </a:xfrm>
        </p:spPr>
        <p:txBody>
          <a:bodyPr/>
          <a:lstStyle/>
          <a:p>
            <a:r>
              <a:rPr lang="en-US" cap="none" dirty="0"/>
              <a:t>Can’t hear it?</a:t>
            </a:r>
          </a:p>
        </p:txBody>
      </p:sp>
      <p:sp>
        <p:nvSpPr>
          <p:cNvPr id="5" name="Content Placeholder 4"/>
          <p:cNvSpPr>
            <a:spLocks noGrp="1"/>
          </p:cNvSpPr>
          <p:nvPr>
            <p:ph sz="quarter" idx="14"/>
          </p:nvPr>
        </p:nvSpPr>
        <p:spPr>
          <a:xfrm>
            <a:off x="4648200" y="2009093"/>
            <a:ext cx="4114800" cy="3858307"/>
          </a:xfrm>
        </p:spPr>
        <p:txBody>
          <a:bodyPr numCol="2">
            <a:noAutofit/>
          </a:bodyPr>
          <a:lstStyle/>
          <a:p>
            <a:pPr indent="0" algn="ctr">
              <a:lnSpc>
                <a:spcPct val="120000"/>
              </a:lnSpc>
              <a:buNone/>
            </a:pPr>
            <a:r>
              <a:rPr lang="en-US" sz="1400" b="1" dirty="0"/>
              <a:t>/              U</a:t>
            </a:r>
          </a:p>
          <a:p>
            <a:pPr indent="0" algn="ctr">
              <a:lnSpc>
                <a:spcPct val="120000"/>
              </a:lnSpc>
              <a:buNone/>
            </a:pPr>
            <a:r>
              <a:rPr lang="en-US" sz="1400" dirty="0"/>
              <a:t>Pack	</a:t>
            </a:r>
            <a:r>
              <a:rPr lang="en-US" sz="1400" dirty="0" err="1"/>
              <a:t>ard</a:t>
            </a:r>
            <a:endParaRPr lang="en-US" sz="1400" dirty="0"/>
          </a:p>
          <a:p>
            <a:pPr indent="0" algn="ctr">
              <a:lnSpc>
                <a:spcPct val="120000"/>
              </a:lnSpc>
              <a:buNone/>
            </a:pPr>
            <a:endParaRPr lang="en-US" sz="800" b="1" dirty="0"/>
          </a:p>
          <a:p>
            <a:pPr indent="0" algn="ctr">
              <a:lnSpc>
                <a:spcPct val="120000"/>
              </a:lnSpc>
              <a:buNone/>
            </a:pPr>
            <a:r>
              <a:rPr lang="en-US" sz="1400" b="1" dirty="0"/>
              <a:t>/              U</a:t>
            </a:r>
          </a:p>
          <a:p>
            <a:pPr indent="0" algn="ctr">
              <a:lnSpc>
                <a:spcPct val="120000"/>
              </a:lnSpc>
              <a:buNone/>
            </a:pPr>
            <a:r>
              <a:rPr lang="en-US" sz="1400" dirty="0"/>
              <a:t>  </a:t>
            </a:r>
            <a:r>
              <a:rPr lang="en-US" sz="1400" dirty="0" err="1"/>
              <a:t>Te</a:t>
            </a:r>
            <a:r>
              <a:rPr lang="en-US" sz="1400" dirty="0"/>
              <a:t>	</a:t>
            </a:r>
            <a:r>
              <a:rPr lang="en-US" sz="1400" dirty="0" err="1"/>
              <a:t>treault</a:t>
            </a:r>
            <a:endParaRPr lang="en-US" sz="1400" dirty="0"/>
          </a:p>
          <a:p>
            <a:pPr indent="0" algn="ctr">
              <a:lnSpc>
                <a:spcPct val="120000"/>
              </a:lnSpc>
              <a:buNone/>
            </a:pPr>
            <a:endParaRPr lang="en-US" sz="800" b="1" dirty="0"/>
          </a:p>
          <a:p>
            <a:pPr indent="0" algn="ctr">
              <a:lnSpc>
                <a:spcPct val="120000"/>
              </a:lnSpc>
              <a:buNone/>
            </a:pPr>
            <a:r>
              <a:rPr lang="en-US" sz="1400" b="1" dirty="0"/>
              <a:t>/              U</a:t>
            </a:r>
          </a:p>
          <a:p>
            <a:pPr indent="0" algn="ctr">
              <a:lnSpc>
                <a:spcPct val="120000"/>
              </a:lnSpc>
              <a:buNone/>
            </a:pPr>
            <a:r>
              <a:rPr lang="en-US" sz="1400" dirty="0"/>
              <a:t>   A	dams</a:t>
            </a:r>
          </a:p>
          <a:p>
            <a:pPr indent="0" algn="ctr">
              <a:lnSpc>
                <a:spcPct val="120000"/>
              </a:lnSpc>
              <a:buNone/>
            </a:pPr>
            <a:endParaRPr lang="en-US" sz="800" b="1" dirty="0"/>
          </a:p>
          <a:p>
            <a:pPr indent="0" algn="ctr">
              <a:lnSpc>
                <a:spcPct val="120000"/>
              </a:lnSpc>
              <a:buNone/>
            </a:pPr>
            <a:r>
              <a:rPr lang="en-US" sz="1400" b="1" dirty="0"/>
              <a:t>/              U</a:t>
            </a:r>
          </a:p>
          <a:p>
            <a:pPr indent="0" algn="ctr">
              <a:lnSpc>
                <a:spcPct val="120000"/>
              </a:lnSpc>
              <a:buNone/>
            </a:pPr>
            <a:r>
              <a:rPr lang="en-US" sz="1400" dirty="0" err="1"/>
              <a:t>Schoess</a:t>
            </a:r>
            <a:r>
              <a:rPr lang="en-US" sz="1400" dirty="0"/>
              <a:t>	</a:t>
            </a:r>
            <a:r>
              <a:rPr lang="en-US" sz="1400" dirty="0" err="1"/>
              <a:t>ler</a:t>
            </a:r>
            <a:endParaRPr lang="en-US" sz="1400" dirty="0"/>
          </a:p>
          <a:p>
            <a:pPr indent="0" algn="ctr">
              <a:lnSpc>
                <a:spcPct val="120000"/>
              </a:lnSpc>
              <a:buNone/>
            </a:pPr>
            <a:endParaRPr lang="en-US" sz="800" b="1" dirty="0"/>
          </a:p>
          <a:p>
            <a:pPr indent="0" algn="ctr">
              <a:lnSpc>
                <a:spcPct val="120000"/>
              </a:lnSpc>
              <a:buNone/>
            </a:pPr>
            <a:r>
              <a:rPr lang="en-US" sz="1400" b="1" dirty="0"/>
              <a:t>/              U</a:t>
            </a:r>
          </a:p>
          <a:p>
            <a:pPr indent="0" algn="ctr">
              <a:lnSpc>
                <a:spcPct val="120000"/>
              </a:lnSpc>
              <a:buNone/>
            </a:pPr>
            <a:r>
              <a:rPr lang="en-US" sz="1400" dirty="0"/>
              <a:t>Cee	</a:t>
            </a:r>
            <a:r>
              <a:rPr lang="en-US" sz="1400" dirty="0" err="1"/>
              <a:t>ly</a:t>
            </a:r>
            <a:endParaRPr lang="en-US" sz="1400" b="1" dirty="0"/>
          </a:p>
          <a:p>
            <a:pPr indent="0" algn="ctr">
              <a:lnSpc>
                <a:spcPct val="120000"/>
              </a:lnSpc>
              <a:buNone/>
            </a:pPr>
            <a:endParaRPr lang="en-US" sz="1400" b="1" dirty="0"/>
          </a:p>
          <a:p>
            <a:pPr indent="0" algn="ctr">
              <a:lnSpc>
                <a:spcPct val="120000"/>
              </a:lnSpc>
              <a:buNone/>
            </a:pPr>
            <a:endParaRPr lang="en-US" sz="1400" b="1" dirty="0"/>
          </a:p>
          <a:p>
            <a:pPr indent="0" algn="ctr">
              <a:lnSpc>
                <a:spcPct val="120000"/>
              </a:lnSpc>
              <a:buNone/>
            </a:pPr>
            <a:r>
              <a:rPr lang="en-US" sz="1400" b="1" dirty="0"/>
              <a:t>/              U</a:t>
            </a:r>
          </a:p>
          <a:p>
            <a:pPr indent="0" algn="ctr">
              <a:lnSpc>
                <a:spcPct val="120000"/>
              </a:lnSpc>
              <a:buNone/>
            </a:pPr>
            <a:r>
              <a:rPr lang="en-US" sz="1400" dirty="0" err="1"/>
              <a:t>Fow</a:t>
            </a:r>
            <a:r>
              <a:rPr lang="en-US" sz="1400" dirty="0"/>
              <a:t>	</a:t>
            </a:r>
            <a:r>
              <a:rPr lang="en-US" sz="1400" dirty="0" err="1"/>
              <a:t>ler</a:t>
            </a:r>
            <a:endParaRPr lang="en-US" sz="1400" dirty="0"/>
          </a:p>
          <a:p>
            <a:pPr indent="0" algn="ctr">
              <a:lnSpc>
                <a:spcPct val="120000"/>
              </a:lnSpc>
              <a:buNone/>
            </a:pPr>
            <a:endParaRPr lang="en-US" sz="800" b="1" dirty="0"/>
          </a:p>
          <a:p>
            <a:pPr indent="0" algn="ctr">
              <a:lnSpc>
                <a:spcPct val="120000"/>
              </a:lnSpc>
              <a:buNone/>
            </a:pPr>
            <a:r>
              <a:rPr lang="en-US" sz="1400" b="1" dirty="0"/>
              <a:t>/              U</a:t>
            </a:r>
          </a:p>
          <a:p>
            <a:pPr indent="0" algn="ctr">
              <a:lnSpc>
                <a:spcPct val="120000"/>
              </a:lnSpc>
              <a:buNone/>
            </a:pPr>
            <a:r>
              <a:rPr lang="en-US" sz="1400" dirty="0"/>
              <a:t>Hos 	ley</a:t>
            </a:r>
          </a:p>
          <a:p>
            <a:pPr indent="0" algn="ctr">
              <a:lnSpc>
                <a:spcPct val="120000"/>
              </a:lnSpc>
              <a:buNone/>
            </a:pPr>
            <a:endParaRPr lang="en-US" sz="800" b="1" dirty="0"/>
          </a:p>
          <a:p>
            <a:pPr indent="0" algn="ctr">
              <a:lnSpc>
                <a:spcPct val="120000"/>
              </a:lnSpc>
              <a:buNone/>
            </a:pPr>
            <a:r>
              <a:rPr lang="en-US" sz="1400" b="1" dirty="0"/>
              <a:t>/              U</a:t>
            </a:r>
            <a:endParaRPr lang="en-US" sz="1400" dirty="0"/>
          </a:p>
          <a:p>
            <a:pPr indent="0" algn="ctr">
              <a:lnSpc>
                <a:spcPct val="120000"/>
              </a:lnSpc>
              <a:buNone/>
            </a:pPr>
            <a:r>
              <a:rPr lang="en-US" sz="1400" dirty="0" err="1"/>
              <a:t>Crot</a:t>
            </a:r>
            <a:r>
              <a:rPr lang="en-US" sz="1400" dirty="0"/>
              <a:t>	</a:t>
            </a:r>
            <a:r>
              <a:rPr lang="en-US" sz="1400" dirty="0" err="1"/>
              <a:t>sley</a:t>
            </a:r>
            <a:endParaRPr lang="en-US" sz="1400" dirty="0"/>
          </a:p>
          <a:p>
            <a:pPr indent="0" algn="ctr">
              <a:lnSpc>
                <a:spcPct val="120000"/>
              </a:lnSpc>
              <a:buNone/>
            </a:pPr>
            <a:endParaRPr lang="en-US" sz="800" b="1" dirty="0"/>
          </a:p>
          <a:p>
            <a:pPr indent="0" algn="ctr">
              <a:lnSpc>
                <a:spcPct val="120000"/>
              </a:lnSpc>
              <a:buNone/>
            </a:pPr>
            <a:r>
              <a:rPr lang="en-US" sz="1400" b="1" dirty="0"/>
              <a:t>/              U</a:t>
            </a:r>
          </a:p>
          <a:p>
            <a:pPr indent="0" algn="ctr">
              <a:lnSpc>
                <a:spcPct val="120000"/>
              </a:lnSpc>
              <a:buNone/>
            </a:pPr>
            <a:r>
              <a:rPr lang="en-US" sz="1400" dirty="0" err="1"/>
              <a:t>Cres</a:t>
            </a:r>
            <a:r>
              <a:rPr lang="en-US" sz="1400" dirty="0"/>
              <a:t>	well</a:t>
            </a:r>
            <a:endParaRPr lang="en-US" sz="1400" b="1" dirty="0">
              <a:solidFill>
                <a:srgbClr val="FF0000"/>
              </a:solidFill>
            </a:endParaRPr>
          </a:p>
          <a:p>
            <a:pPr indent="0" algn="ctr">
              <a:lnSpc>
                <a:spcPct val="120000"/>
              </a:lnSpc>
              <a:buNone/>
            </a:pPr>
            <a:endParaRPr lang="en-US" sz="800" b="1" dirty="0">
              <a:solidFill>
                <a:srgbClr val="FF0000"/>
              </a:solidFill>
            </a:endParaRPr>
          </a:p>
          <a:p>
            <a:pPr indent="0" algn="ctr">
              <a:lnSpc>
                <a:spcPct val="120000"/>
              </a:lnSpc>
              <a:buNone/>
            </a:pPr>
            <a:r>
              <a:rPr lang="en-US" sz="1400" b="1" dirty="0">
                <a:solidFill>
                  <a:srgbClr val="FF0000"/>
                </a:solidFill>
              </a:rPr>
              <a:t>U	/</a:t>
            </a:r>
          </a:p>
          <a:p>
            <a:pPr indent="0" algn="ctr">
              <a:lnSpc>
                <a:spcPct val="120000"/>
              </a:lnSpc>
              <a:buNone/>
            </a:pPr>
            <a:r>
              <a:rPr lang="en-US" sz="1400" b="1" dirty="0">
                <a:solidFill>
                  <a:srgbClr val="FF0000"/>
                </a:solidFill>
              </a:rPr>
              <a:t>Cha        rand</a:t>
            </a:r>
          </a:p>
          <a:p>
            <a:pPr indent="0" algn="ctr">
              <a:lnSpc>
                <a:spcPct val="100000"/>
              </a:lnSpc>
              <a:buNone/>
            </a:pPr>
            <a:endParaRPr lang="en-US" sz="1400" dirty="0"/>
          </a:p>
        </p:txBody>
      </p:sp>
      <p:sp>
        <p:nvSpPr>
          <p:cNvPr id="6" name="TextBox 5"/>
          <p:cNvSpPr txBox="1"/>
          <p:nvPr/>
        </p:nvSpPr>
        <p:spPr>
          <a:xfrm>
            <a:off x="4953000" y="1639761"/>
            <a:ext cx="3505200" cy="369332"/>
          </a:xfrm>
          <a:prstGeom prst="rect">
            <a:avLst/>
          </a:prstGeom>
          <a:noFill/>
        </p:spPr>
        <p:txBody>
          <a:bodyPr wrap="square" rtlCol="0">
            <a:spAutoFit/>
          </a:bodyPr>
          <a:lstStyle/>
          <a:p>
            <a:r>
              <a:rPr lang="en-US" b="1" u="sng" dirty="0"/>
              <a:t>Two-syllable 7</a:t>
            </a:r>
            <a:r>
              <a:rPr lang="en-US" b="1" u="sng" baseline="30000" dirty="0"/>
              <a:t>th</a:t>
            </a:r>
            <a:r>
              <a:rPr lang="en-US" b="1" u="sng" dirty="0"/>
              <a:t>-grade Teachers</a:t>
            </a:r>
          </a:p>
        </p:txBody>
      </p:sp>
    </p:spTree>
    <p:extLst>
      <p:ext uri="{BB962C8B-B14F-4D97-AF65-F5344CB8AC3E}">
        <p14:creationId xmlns:p14="http://schemas.microsoft.com/office/powerpoint/2010/main" val="206993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a:t>Poems Categorized by Meter</a:t>
            </a:r>
          </a:p>
        </p:txBody>
      </p:sp>
      <p:sp>
        <p:nvSpPr>
          <p:cNvPr id="6" name="Content Placeholder 5"/>
          <p:cNvSpPr>
            <a:spLocks noGrp="1"/>
          </p:cNvSpPr>
          <p:nvPr>
            <p:ph idx="1"/>
          </p:nvPr>
        </p:nvSpPr>
        <p:spPr>
          <a:xfrm>
            <a:off x="1219200" y="2362200"/>
            <a:ext cx="6629400" cy="3276600"/>
          </a:xfrm>
        </p:spPr>
        <p:txBody>
          <a:bodyPr>
            <a:normAutofit fontScale="77500" lnSpcReduction="20000"/>
          </a:bodyPr>
          <a:lstStyle/>
          <a:p>
            <a:r>
              <a:rPr lang="en-US" dirty="0"/>
              <a:t>Sonnets– 14 lines in iambic pentameter. (Each line has 5 iambs= 10 syllables alternating between unstressed and stressed: </a:t>
            </a:r>
            <a:r>
              <a:rPr lang="en-US" b="1" dirty="0"/>
              <a:t>U  \ </a:t>
            </a:r>
            <a:r>
              <a:rPr lang="en-US" dirty="0"/>
              <a:t>)</a:t>
            </a:r>
          </a:p>
          <a:p>
            <a:r>
              <a:rPr lang="en-US" dirty="0"/>
              <a:t>Blank Verse– Unrhymed iambic pentameter. Many of Shakespeare’s plays are written in blank verse. </a:t>
            </a:r>
          </a:p>
          <a:p>
            <a:r>
              <a:rPr lang="en-US" dirty="0"/>
              <a:t>Free Verse—A poem with no rhyme or meter.</a:t>
            </a:r>
          </a:p>
          <a:p>
            <a:r>
              <a:rPr lang="en-US" dirty="0"/>
              <a:t>Limerick– Five anapestic lines.  An anapest is a three- syllable </a:t>
            </a:r>
            <a:r>
              <a:rPr lang="en-US" dirty="0">
                <a:hlinkClick r:id="rId2" action="ppaction://hlinksldjump" tooltip="Go to the glossary to read the definition of &quot;metric foot&quot;"/>
              </a:rPr>
              <a:t>metric foot: </a:t>
            </a:r>
            <a:r>
              <a:rPr lang="en-US" b="1" dirty="0"/>
              <a:t>U </a:t>
            </a:r>
            <a:r>
              <a:rPr lang="en-US" b="1" dirty="0" err="1"/>
              <a:t>U</a:t>
            </a:r>
            <a:r>
              <a:rPr lang="en-US" b="1" dirty="0"/>
              <a:t> \ </a:t>
            </a:r>
            <a:r>
              <a:rPr lang="en-US" dirty="0"/>
              <a:t>(unstressed, unstressed, stressed)</a:t>
            </a:r>
          </a:p>
          <a:p>
            <a:pPr indent="0">
              <a:buNone/>
            </a:pPr>
            <a:r>
              <a:rPr lang="en-US" i="1" dirty="0"/>
              <a:t>Something to note: In Modern English (1550s to now) the earlier the poem was written, the stricter poets were about meter (see: Shakespeare, Spenser). Many 20</a:t>
            </a:r>
            <a:r>
              <a:rPr lang="en-US" i="1" baseline="30000" dirty="0"/>
              <a:t>th</a:t>
            </a:r>
            <a:r>
              <a:rPr lang="en-US" i="1" dirty="0"/>
              <a:t> century poets wrote in free verse, or wrote lyrically, but with no prescribed overall pattern of meter and/or rhyme (see Frost, Angelou, Hughes).</a:t>
            </a:r>
          </a:p>
          <a:p>
            <a:pPr indent="0">
              <a:buNone/>
            </a:pPr>
            <a:endParaRPr lang="en-US" i="1" dirty="0"/>
          </a:p>
        </p:txBody>
      </p:sp>
      <p:sp>
        <p:nvSpPr>
          <p:cNvPr id="7" name="TextBox 6"/>
          <p:cNvSpPr txBox="1"/>
          <p:nvPr/>
        </p:nvSpPr>
        <p:spPr>
          <a:xfrm>
            <a:off x="3934601" y="5544234"/>
            <a:ext cx="1292341" cy="646331"/>
          </a:xfrm>
          <a:prstGeom prst="rect">
            <a:avLst/>
          </a:prstGeom>
          <a:noFill/>
        </p:spPr>
        <p:txBody>
          <a:bodyPr wrap="none" rtlCol="0">
            <a:spAutoFit/>
          </a:bodyPr>
          <a:lstStyle/>
          <a:p>
            <a:r>
              <a:rPr lang="en-US" b="1" dirty="0">
                <a:solidFill>
                  <a:srgbClr val="00B0F0"/>
                </a:solidFill>
                <a:effectLst>
                  <a:outerShdw blurRad="38100" dist="38100" dir="2700000" algn="tl">
                    <a:srgbClr val="000000">
                      <a:alpha val="43137"/>
                    </a:srgbClr>
                  </a:outerShdw>
                </a:effectLst>
                <a:latin typeface="Bodoni MT Condensed" panose="02070606080606020203" pitchFamily="18" charset="0"/>
                <a:hlinkClick r:id="rId3" action="ppaction://hlinksldjump"/>
              </a:rPr>
              <a:t>TAKE ME BACK!</a:t>
            </a:r>
            <a:endParaRPr lang="en-US" b="1" dirty="0">
              <a:solidFill>
                <a:srgbClr val="00B0F0"/>
              </a:solidFill>
              <a:effectLst>
                <a:outerShdw blurRad="38100" dist="38100" dir="2700000" algn="tl">
                  <a:srgbClr val="000000">
                    <a:alpha val="43137"/>
                  </a:srgbClr>
                </a:outerShdw>
              </a:effectLst>
              <a:latin typeface="Bodoni MT Condensed" panose="02070606080606020203" pitchFamily="18" charset="0"/>
            </a:endParaRPr>
          </a:p>
          <a:p>
            <a:endParaRPr lang="en-US" dirty="0"/>
          </a:p>
        </p:txBody>
      </p:sp>
    </p:spTree>
    <p:extLst>
      <p:ext uri="{BB962C8B-B14F-4D97-AF65-F5344CB8AC3E}">
        <p14:creationId xmlns:p14="http://schemas.microsoft.com/office/powerpoint/2010/main" val="347338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a:xfrm>
            <a:off x="1219200" y="2286000"/>
            <a:ext cx="6629400" cy="3200400"/>
          </a:xfrm>
        </p:spPr>
        <p:txBody>
          <a:bodyPr>
            <a:normAutofit fontScale="92500" lnSpcReduction="20000"/>
          </a:bodyPr>
          <a:lstStyle/>
          <a:p>
            <a:pPr indent="0">
              <a:buNone/>
            </a:pPr>
            <a:r>
              <a:rPr lang="en-US" b="1" dirty="0"/>
              <a:t>Meter</a:t>
            </a:r>
            <a:r>
              <a:rPr lang="en-US" dirty="0"/>
              <a:t>—the rhythm of a poem </a:t>
            </a:r>
          </a:p>
          <a:p>
            <a:pPr indent="0">
              <a:lnSpc>
                <a:spcPct val="100000"/>
              </a:lnSpc>
              <a:buNone/>
            </a:pPr>
            <a:r>
              <a:rPr lang="en-US" b="1" dirty="0"/>
              <a:t>Syllable</a:t>
            </a:r>
            <a:r>
              <a:rPr lang="en-US" dirty="0"/>
              <a:t>—a  part of a word. Each syllable usually has at least one vowel sound. It may or may not have one or more consonants. </a:t>
            </a:r>
            <a:r>
              <a:rPr lang="en-US" dirty="0">
                <a:solidFill>
                  <a:srgbClr val="00B0F0"/>
                </a:solidFill>
                <a:effectLst>
                  <a:outerShdw blurRad="38100" dist="38100" dir="2700000" algn="tl">
                    <a:srgbClr val="000000">
                      <a:alpha val="43137"/>
                    </a:srgbClr>
                  </a:outerShdw>
                </a:effectLst>
                <a:latin typeface="Bodoni MT Condensed" panose="02070606080606020203" pitchFamily="18" charset="0"/>
                <a:hlinkClick r:id="" action="ppaction://hlinkshowjump?jump=lastslideviewed"/>
              </a:rPr>
              <a:t>Take me back!</a:t>
            </a:r>
            <a:endParaRPr lang="en-US" dirty="0">
              <a:solidFill>
                <a:srgbClr val="00B0F0"/>
              </a:solidFill>
              <a:effectLst>
                <a:outerShdw blurRad="38100" dist="38100" dir="2700000" algn="tl">
                  <a:srgbClr val="000000">
                    <a:alpha val="43137"/>
                  </a:srgbClr>
                </a:outerShdw>
              </a:effectLst>
              <a:latin typeface="Bodoni MT Condensed" panose="02070606080606020203" pitchFamily="18" charset="0"/>
            </a:endParaRPr>
          </a:p>
          <a:p>
            <a:pPr indent="0">
              <a:lnSpc>
                <a:spcPct val="100000"/>
              </a:lnSpc>
              <a:buNone/>
            </a:pPr>
            <a:r>
              <a:rPr lang="en-US" b="1" dirty="0"/>
              <a:t>Stressed Syllable—</a:t>
            </a:r>
            <a:r>
              <a:rPr lang="en-US" dirty="0"/>
              <a:t>the part of a word that is emphasized or in some cases sounds longer. </a:t>
            </a:r>
            <a:r>
              <a:rPr lang="en-US" dirty="0">
                <a:solidFill>
                  <a:srgbClr val="00B0F0"/>
                </a:solidFill>
                <a:effectLst>
                  <a:outerShdw blurRad="38100" dist="38100" dir="2700000" algn="tl">
                    <a:srgbClr val="000000">
                      <a:alpha val="43137"/>
                    </a:srgbClr>
                  </a:outerShdw>
                </a:effectLst>
                <a:latin typeface="Bodoni MT Condensed" panose="02070606080606020203" pitchFamily="18" charset="0"/>
                <a:hlinkClick r:id="" action="ppaction://hlinkshowjump?jump=lastslideviewed"/>
              </a:rPr>
              <a:t>Take me back!</a:t>
            </a:r>
            <a:endParaRPr lang="en-US" dirty="0"/>
          </a:p>
          <a:p>
            <a:pPr indent="0">
              <a:lnSpc>
                <a:spcPct val="100000"/>
              </a:lnSpc>
              <a:buNone/>
            </a:pPr>
            <a:r>
              <a:rPr lang="en-US" b="1" dirty="0"/>
              <a:t>Unstressed Syllable</a:t>
            </a:r>
            <a:r>
              <a:rPr lang="en-US" dirty="0"/>
              <a:t>– the part of a word that is not emphasized or in some cases sounds shorter.</a:t>
            </a:r>
          </a:p>
          <a:p>
            <a:pPr indent="0">
              <a:lnSpc>
                <a:spcPct val="100000"/>
              </a:lnSpc>
              <a:buNone/>
            </a:pPr>
            <a:r>
              <a:rPr lang="en-US" b="1" dirty="0"/>
              <a:t>Scanning for Meter—</a:t>
            </a:r>
            <a:r>
              <a:rPr lang="en-US" dirty="0"/>
              <a:t>The process of marking stressed and unstressed syllables in a poem.</a:t>
            </a:r>
            <a:br>
              <a:rPr lang="en-US" sz="1600" dirty="0"/>
            </a:br>
            <a:r>
              <a:rPr lang="en-US" b="1" dirty="0"/>
              <a:t>Metric Foot—</a:t>
            </a:r>
            <a:r>
              <a:rPr lang="en-US" dirty="0"/>
              <a:t>A unit of meter, usually containing two or three syllables. (plural– “metric feet” )     </a:t>
            </a:r>
            <a:r>
              <a:rPr lang="en-US" dirty="0">
                <a:solidFill>
                  <a:srgbClr val="00B0F0"/>
                </a:solidFill>
                <a:effectLst>
                  <a:outerShdw blurRad="38100" dist="38100" dir="2700000" algn="tl">
                    <a:srgbClr val="000000">
                      <a:alpha val="43137"/>
                    </a:srgbClr>
                  </a:outerShdw>
                </a:effectLst>
                <a:latin typeface="Bodoni MT Condensed" panose="02070606080606020203" pitchFamily="18" charset="0"/>
                <a:hlinkClick r:id="" action="ppaction://hlinkshowjump?jump=lastslideviewed"/>
              </a:rPr>
              <a:t>Take me back! </a:t>
            </a:r>
            <a:endParaRPr lang="en-US" dirty="0">
              <a:solidFill>
                <a:srgbClr val="00B0F0"/>
              </a:solidFill>
              <a:effectLst>
                <a:outerShdw blurRad="38100" dist="38100" dir="2700000" algn="tl">
                  <a:srgbClr val="000000">
                    <a:alpha val="43137"/>
                  </a:srgbClr>
                </a:outerShdw>
              </a:effectLst>
              <a:latin typeface="Bodoni MT Condensed" panose="02070606080606020203" pitchFamily="18" charset="0"/>
            </a:endParaRPr>
          </a:p>
          <a:p>
            <a:pPr indent="0">
              <a:lnSpc>
                <a:spcPct val="100000"/>
              </a:lnSpc>
              <a:buNone/>
            </a:pPr>
            <a:r>
              <a:rPr lang="en-US" b="1" dirty="0"/>
              <a:t>Iamb</a:t>
            </a:r>
            <a:r>
              <a:rPr lang="en-US" dirty="0"/>
              <a:t>—A two-syllable metric foot containing an unstressed syllable followed by a stressed syllable. (Adjective form– “Iambic”)</a:t>
            </a:r>
          </a:p>
          <a:p>
            <a:pPr indent="0">
              <a:lnSpc>
                <a:spcPct val="100000"/>
              </a:lnSpc>
              <a:buNone/>
            </a:pPr>
            <a:endParaRPr lang="en-US" b="1" dirty="0"/>
          </a:p>
          <a:p>
            <a:pPr indent="0">
              <a:buNone/>
            </a:pPr>
            <a:endParaRPr lang="en-US" dirty="0"/>
          </a:p>
        </p:txBody>
      </p:sp>
    </p:spTree>
    <p:extLst>
      <p:ext uri="{BB962C8B-B14F-4D97-AF65-F5344CB8AC3E}">
        <p14:creationId xmlns:p14="http://schemas.microsoft.com/office/powerpoint/2010/main" val="284414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930" y="3733800"/>
            <a:ext cx="7429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p:txBody>
          <a:bodyPr>
            <a:normAutofit/>
          </a:bodyPr>
          <a:lstStyle/>
          <a:p>
            <a:r>
              <a:rPr lang="en-US" sz="7200" dirty="0"/>
              <a:t>FIN</a:t>
            </a:r>
          </a:p>
        </p:txBody>
      </p:sp>
      <p:sp>
        <p:nvSpPr>
          <p:cNvPr id="5" name="Subtitle 4"/>
          <p:cNvSpPr>
            <a:spLocks noGrp="1"/>
          </p:cNvSpPr>
          <p:nvPr>
            <p:ph type="subTitle" idx="1"/>
          </p:nvPr>
        </p:nvSpPr>
        <p:spPr/>
        <p:txBody>
          <a:bodyPr>
            <a:normAutofit/>
          </a:bodyPr>
          <a:lstStyle/>
          <a:p>
            <a:r>
              <a:rPr lang="en-US" sz="2400" dirty="0"/>
              <a:t>au revoir—          —ciao—it’s done</a:t>
            </a:r>
          </a:p>
        </p:txBody>
      </p:sp>
    </p:spTree>
    <p:extLst>
      <p:ext uri="{BB962C8B-B14F-4D97-AF65-F5344CB8AC3E}">
        <p14:creationId xmlns:p14="http://schemas.microsoft.com/office/powerpoint/2010/main" val="160897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a:t>
            </a:r>
          </a:p>
        </p:txBody>
      </p:sp>
      <p:sp>
        <p:nvSpPr>
          <p:cNvPr id="3" name="Content Placeholder 2"/>
          <p:cNvSpPr>
            <a:spLocks noGrp="1"/>
          </p:cNvSpPr>
          <p:nvPr>
            <p:ph idx="1"/>
          </p:nvPr>
        </p:nvSpPr>
        <p:spPr/>
        <p:txBody>
          <a:bodyPr>
            <a:normAutofit/>
          </a:bodyPr>
          <a:lstStyle/>
          <a:p>
            <a:r>
              <a:rPr lang="en-US" b="1" dirty="0"/>
              <a:t>Meter is the rhythm of a poem.</a:t>
            </a:r>
          </a:p>
          <a:p>
            <a:r>
              <a:rPr lang="en-US" dirty="0"/>
              <a:t>(Definition!  ↑↑↑↑↑↑↑↑↑↑↑↑↑↑↑↑)</a:t>
            </a:r>
          </a:p>
          <a:p>
            <a:r>
              <a:rPr lang="en-US" dirty="0"/>
              <a:t> Unlike a composer, a poet can’t just add a drum beat to establish a metric framework for his/her verse.  </a:t>
            </a:r>
          </a:p>
          <a:p>
            <a:endParaRPr lang="en-US" dirty="0"/>
          </a:p>
        </p:txBody>
      </p:sp>
      <p:pic>
        <p:nvPicPr>
          <p:cNvPr id="1026" name="Picture 2" descr="C:\Users\davenportl\AppData\Local\Microsoft\Windows\Temporary Internet Files\Content.IE5\5OX5RXKS\CDkv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956" y="4419600"/>
            <a:ext cx="448324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Meter is Created</a:t>
            </a:r>
          </a:p>
        </p:txBody>
      </p:sp>
      <p:sp>
        <p:nvSpPr>
          <p:cNvPr id="3" name="Content Placeholder 2"/>
          <p:cNvSpPr>
            <a:spLocks noGrp="1"/>
          </p:cNvSpPr>
          <p:nvPr>
            <p:ph idx="1"/>
          </p:nvPr>
        </p:nvSpPr>
        <p:spPr/>
        <p:txBody>
          <a:bodyPr/>
          <a:lstStyle/>
          <a:p>
            <a:r>
              <a:rPr lang="en-US" dirty="0"/>
              <a:t>Meter is created using the cadence of language.  Poets choose words for their length and how the syllables are emphasized. </a:t>
            </a:r>
          </a:p>
          <a:p>
            <a:r>
              <a:rPr lang="en-US" dirty="0"/>
              <a:t>To begin to recognize it, you need to look at words with two or more syllables and note which syllables are emphasized (stressed).</a:t>
            </a:r>
          </a:p>
          <a:p>
            <a:r>
              <a:rPr lang="en-US" dirty="0"/>
              <a:t>Many </a:t>
            </a:r>
            <a:r>
              <a:rPr lang="en-US" dirty="0">
                <a:hlinkClick r:id="rId2" action="ppaction://hlinksldjump" tooltip="Jump to poem types"/>
              </a:rPr>
              <a:t>types of poems </a:t>
            </a:r>
            <a:r>
              <a:rPr lang="en-US" dirty="0"/>
              <a:t>are categorized by their meter. </a:t>
            </a:r>
          </a:p>
        </p:txBody>
      </p:sp>
    </p:spTree>
    <p:extLst>
      <p:ext uri="{BB962C8B-B14F-4D97-AF65-F5344CB8AC3E}">
        <p14:creationId xmlns:p14="http://schemas.microsoft.com/office/powerpoint/2010/main" val="207191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524000"/>
            <a:ext cx="6248400" cy="1456373"/>
          </a:xfrm>
        </p:spPr>
        <p:txBody>
          <a:bodyPr>
            <a:normAutofit fontScale="90000"/>
          </a:bodyPr>
          <a:lstStyle/>
          <a:p>
            <a:r>
              <a:rPr lang="en-US" sz="4400" b="1" dirty="0"/>
              <a:t>scanning for meter–</a:t>
            </a:r>
            <a:r>
              <a:rPr lang="en-US" sz="4400" dirty="0"/>
              <a:t> </a:t>
            </a:r>
            <a:br>
              <a:rPr lang="en-US" sz="2800" dirty="0"/>
            </a:br>
            <a:r>
              <a:rPr lang="en-US" cap="none" dirty="0"/>
              <a:t>.</a:t>
            </a:r>
            <a:br>
              <a:rPr lang="en-US" cap="none" dirty="0"/>
            </a:br>
            <a:endParaRPr lang="en-US" dirty="0"/>
          </a:p>
        </p:txBody>
      </p:sp>
      <p:sp>
        <p:nvSpPr>
          <p:cNvPr id="6" name="Text Placeholder 5"/>
          <p:cNvSpPr>
            <a:spLocks noGrp="1"/>
          </p:cNvSpPr>
          <p:nvPr>
            <p:ph type="body" idx="1"/>
          </p:nvPr>
        </p:nvSpPr>
        <p:spPr>
          <a:xfrm>
            <a:off x="1447800" y="3505200"/>
            <a:ext cx="6248400" cy="1566862"/>
          </a:xfrm>
        </p:spPr>
        <p:txBody>
          <a:bodyPr>
            <a:normAutofit/>
          </a:bodyPr>
          <a:lstStyle/>
          <a:p>
            <a:r>
              <a:rPr lang="en-US" sz="3200" dirty="0"/>
              <a:t>The process of marking stressed and unstressed syllables in a poem</a:t>
            </a:r>
          </a:p>
        </p:txBody>
      </p:sp>
    </p:spTree>
    <p:extLst>
      <p:ext uri="{BB962C8B-B14F-4D97-AF65-F5344CB8AC3E}">
        <p14:creationId xmlns:p14="http://schemas.microsoft.com/office/powerpoint/2010/main" val="356616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r>
              <a:rPr lang="en-US" dirty="0"/>
              <a:t>Break the words down to syllables.</a:t>
            </a:r>
          </a:p>
          <a:p>
            <a:r>
              <a:rPr lang="en-US" dirty="0"/>
              <a:t>Mark the </a:t>
            </a:r>
            <a:r>
              <a:rPr lang="en-US" dirty="0">
                <a:hlinkClick r:id="rId2" action="ppaction://hlinksldjump"/>
              </a:rPr>
              <a:t>stressed syllable/s </a:t>
            </a:r>
            <a:r>
              <a:rPr lang="en-US" dirty="0"/>
              <a:t>with a “/”</a:t>
            </a:r>
          </a:p>
          <a:p>
            <a:r>
              <a:rPr lang="en-US" dirty="0"/>
              <a:t>Mark the unstressed syllables with a “U”</a:t>
            </a:r>
          </a:p>
        </p:txBody>
      </p:sp>
      <p:sp>
        <p:nvSpPr>
          <p:cNvPr id="4" name="Title 3"/>
          <p:cNvSpPr>
            <a:spLocks noGrp="1"/>
          </p:cNvSpPr>
          <p:nvPr>
            <p:ph type="title"/>
          </p:nvPr>
        </p:nvSpPr>
        <p:spPr>
          <a:xfrm>
            <a:off x="1371600" y="1447800"/>
            <a:ext cx="6400800" cy="685800"/>
          </a:xfrm>
        </p:spPr>
        <p:txBody>
          <a:bodyPr>
            <a:noAutofit/>
          </a:bodyPr>
          <a:lstStyle/>
          <a:p>
            <a:br>
              <a:rPr lang="en-US" sz="1600" dirty="0"/>
            </a:br>
            <a:br>
              <a:rPr lang="en-US" sz="1600" dirty="0"/>
            </a:br>
            <a:br>
              <a:rPr lang="en-US" sz="1600" dirty="0"/>
            </a:br>
            <a:br>
              <a:rPr lang="en-US" sz="1600" dirty="0"/>
            </a:br>
            <a:br>
              <a:rPr lang="en-US" sz="1600" dirty="0"/>
            </a:br>
            <a:r>
              <a:rPr lang="en-US" sz="2000" b="1" dirty="0"/>
              <a:t>scanning for meter–</a:t>
            </a:r>
            <a:r>
              <a:rPr lang="en-US" sz="2000" dirty="0"/>
              <a:t> </a:t>
            </a:r>
            <a:br>
              <a:rPr lang="en-US" sz="1200" dirty="0"/>
            </a:br>
            <a:r>
              <a:rPr lang="en-US" sz="1600" cap="none" dirty="0"/>
              <a:t>The process of marking stressed and unstressed syllables in a poem.</a:t>
            </a:r>
            <a:br>
              <a:rPr lang="en-US" sz="1600" cap="none" dirty="0"/>
            </a:br>
            <a:endParaRPr lang="en-US" sz="1600" dirty="0"/>
          </a:p>
        </p:txBody>
      </p:sp>
      <p:sp>
        <p:nvSpPr>
          <p:cNvPr id="6" name="Content Placeholder 5"/>
          <p:cNvSpPr>
            <a:spLocks noGrp="1"/>
          </p:cNvSpPr>
          <p:nvPr>
            <p:ph sz="quarter" idx="14"/>
          </p:nvPr>
        </p:nvSpPr>
        <p:spPr>
          <a:xfrm>
            <a:off x="4724400" y="2057400"/>
            <a:ext cx="4191000" cy="3733800"/>
          </a:xfrm>
        </p:spPr>
        <p:txBody>
          <a:bodyPr>
            <a:noAutofit/>
          </a:bodyPr>
          <a:lstStyle/>
          <a:p>
            <a:pPr indent="0">
              <a:lnSpc>
                <a:spcPct val="120000"/>
              </a:lnSpc>
              <a:buNone/>
            </a:pPr>
            <a:r>
              <a:rPr lang="en-US" sz="1400" b="1" dirty="0"/>
              <a:t>          /           U</a:t>
            </a:r>
          </a:p>
          <a:p>
            <a:pPr indent="0">
              <a:lnSpc>
                <a:spcPct val="120000"/>
              </a:lnSpc>
              <a:buNone/>
            </a:pPr>
            <a:r>
              <a:rPr lang="en-US" sz="1600" b="1" dirty="0"/>
              <a:t>        </a:t>
            </a:r>
            <a:r>
              <a:rPr lang="en-US" sz="1600" b="1" dirty="0" err="1"/>
              <a:t>Fow</a:t>
            </a:r>
            <a:r>
              <a:rPr lang="en-US" sz="1600" b="1" dirty="0"/>
              <a:t>     </a:t>
            </a:r>
            <a:r>
              <a:rPr lang="en-US" sz="1600" b="1" dirty="0" err="1"/>
              <a:t>ler</a:t>
            </a:r>
            <a:endParaRPr lang="en-US" sz="1600" b="1" dirty="0"/>
          </a:p>
          <a:p>
            <a:pPr indent="0">
              <a:lnSpc>
                <a:spcPct val="120000"/>
              </a:lnSpc>
              <a:buNone/>
            </a:pPr>
            <a:endParaRPr lang="en-US" sz="1400" b="1" dirty="0"/>
          </a:p>
          <a:p>
            <a:pPr indent="0">
              <a:lnSpc>
                <a:spcPct val="120000"/>
              </a:lnSpc>
              <a:buNone/>
            </a:pPr>
            <a:r>
              <a:rPr lang="en-US" sz="1400" b="1" dirty="0"/>
              <a:t>         /         U        </a:t>
            </a:r>
            <a:r>
              <a:rPr lang="en-US" sz="1400" b="1" dirty="0" err="1"/>
              <a:t>U</a:t>
            </a:r>
            <a:endParaRPr lang="en-US" sz="1400" b="1" dirty="0"/>
          </a:p>
          <a:p>
            <a:pPr indent="0">
              <a:lnSpc>
                <a:spcPct val="120000"/>
              </a:lnSpc>
              <a:buNone/>
            </a:pPr>
            <a:r>
              <a:rPr lang="en-US" sz="1600" b="1" dirty="0"/>
              <a:t>     </a:t>
            </a:r>
            <a:r>
              <a:rPr lang="en-US" sz="1600" b="1" dirty="0" err="1"/>
              <a:t>Dav</a:t>
            </a:r>
            <a:r>
              <a:rPr lang="en-US" sz="1600" b="1" dirty="0"/>
              <a:t>      </a:t>
            </a:r>
            <a:r>
              <a:rPr lang="en-US" sz="1600" b="1" dirty="0" err="1"/>
              <a:t>en</a:t>
            </a:r>
            <a:r>
              <a:rPr lang="en-US" sz="1600" b="1" dirty="0"/>
              <a:t>      port</a:t>
            </a:r>
          </a:p>
          <a:p>
            <a:pPr indent="0">
              <a:lnSpc>
                <a:spcPct val="120000"/>
              </a:lnSpc>
              <a:buNone/>
            </a:pPr>
            <a:endParaRPr lang="en-US" sz="1400" b="1" dirty="0"/>
          </a:p>
          <a:p>
            <a:pPr indent="0">
              <a:lnSpc>
                <a:spcPct val="120000"/>
              </a:lnSpc>
              <a:buNone/>
            </a:pPr>
            <a:r>
              <a:rPr lang="en-US" sz="1400" b="1" dirty="0"/>
              <a:t>         /              U</a:t>
            </a:r>
          </a:p>
          <a:p>
            <a:pPr indent="0">
              <a:lnSpc>
                <a:spcPct val="120000"/>
              </a:lnSpc>
              <a:buNone/>
            </a:pPr>
            <a:r>
              <a:rPr lang="en-US" sz="1600" b="1" dirty="0"/>
              <a:t>        Cee        </a:t>
            </a:r>
            <a:r>
              <a:rPr lang="en-US" sz="1600" b="1" dirty="0" err="1"/>
              <a:t>ly</a:t>
            </a:r>
            <a:endParaRPr lang="en-US" sz="1600" b="1" dirty="0"/>
          </a:p>
          <a:p>
            <a:pPr indent="0" algn="ctr">
              <a:lnSpc>
                <a:spcPct val="120000"/>
              </a:lnSpc>
              <a:buNone/>
            </a:pPr>
            <a:endParaRPr lang="en-US" sz="1400" b="1" dirty="0"/>
          </a:p>
          <a:p>
            <a:pPr indent="0">
              <a:lnSpc>
                <a:spcPct val="120000"/>
              </a:lnSpc>
              <a:buNone/>
            </a:pPr>
            <a:r>
              <a:rPr lang="en-US" sz="1400" b="1" dirty="0"/>
              <a:t>        U           /        U</a:t>
            </a:r>
          </a:p>
          <a:p>
            <a:pPr indent="0">
              <a:lnSpc>
                <a:spcPct val="120000"/>
              </a:lnSpc>
              <a:buNone/>
            </a:pPr>
            <a:r>
              <a:rPr lang="en-US" sz="1600" b="1" dirty="0"/>
              <a:t>       </a:t>
            </a:r>
            <a:r>
              <a:rPr lang="en-US" sz="1600" b="1" dirty="0" err="1"/>
              <a:t>Syl</a:t>
            </a:r>
            <a:r>
              <a:rPr lang="en-US" sz="1600" b="1" dirty="0"/>
              <a:t>      vest    </a:t>
            </a:r>
            <a:r>
              <a:rPr lang="en-US" sz="1600" b="1" dirty="0" err="1"/>
              <a:t>er</a:t>
            </a:r>
            <a:endParaRPr lang="en-US" sz="1600" b="1" dirty="0"/>
          </a:p>
          <a:p>
            <a:pPr indent="0">
              <a:lnSpc>
                <a:spcPct val="160000"/>
              </a:lnSpc>
              <a:buNone/>
            </a:pPr>
            <a:r>
              <a:rPr lang="en-US" sz="1600" dirty="0"/>
              <a:t>        </a:t>
            </a:r>
          </a:p>
        </p:txBody>
      </p:sp>
    </p:spTree>
    <p:extLst>
      <p:ext uri="{BB962C8B-B14F-4D97-AF65-F5344CB8AC3E}">
        <p14:creationId xmlns:p14="http://schemas.microsoft.com/office/powerpoint/2010/main" val="242853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438400"/>
            <a:ext cx="6400800" cy="304800"/>
          </a:xfrm>
        </p:spPr>
        <p:txBody>
          <a:bodyPr>
            <a:noAutofit/>
          </a:bodyPr>
          <a:lstStyle/>
          <a:p>
            <a:br>
              <a:rPr lang="en-US" sz="1800" b="1" dirty="0"/>
            </a:br>
            <a:r>
              <a:rPr lang="en-US" sz="1800" b="1" dirty="0"/>
              <a:t>scanning for meter–</a:t>
            </a:r>
            <a:r>
              <a:rPr lang="en-US" sz="1800" dirty="0"/>
              <a:t> </a:t>
            </a:r>
            <a:br>
              <a:rPr lang="en-US" sz="1800" dirty="0"/>
            </a:br>
            <a:r>
              <a:rPr lang="en-US" sz="1800" cap="none" dirty="0"/>
              <a:t>The process of marking stressed and unstressed syllables in a poem.</a:t>
            </a:r>
            <a:br>
              <a:rPr lang="en-US" sz="1600" cap="none" dirty="0"/>
            </a:br>
            <a:endParaRPr lang="en-US" dirty="0"/>
          </a:p>
        </p:txBody>
      </p:sp>
      <p:sp>
        <p:nvSpPr>
          <p:cNvPr id="4" name="TextBox 3"/>
          <p:cNvSpPr txBox="1"/>
          <p:nvPr/>
        </p:nvSpPr>
        <p:spPr>
          <a:xfrm>
            <a:off x="1066800" y="2438400"/>
            <a:ext cx="7446986" cy="2677656"/>
          </a:xfrm>
          <a:prstGeom prst="rect">
            <a:avLst/>
          </a:prstGeom>
          <a:noFill/>
        </p:spPr>
        <p:txBody>
          <a:bodyPr wrap="square" rtlCol="0">
            <a:spAutoFit/>
          </a:bodyPr>
          <a:lstStyle/>
          <a:p>
            <a:pPr algn="ctr"/>
            <a:r>
              <a:rPr lang="en-US" sz="2400" b="1" dirty="0"/>
              <a:t>Try it!</a:t>
            </a:r>
          </a:p>
          <a:p>
            <a:r>
              <a:rPr lang="en-US" sz="2400" dirty="0"/>
              <a:t>1. Write down the names of 3 of </a:t>
            </a:r>
            <a:r>
              <a:rPr lang="en-US" sz="2400"/>
              <a:t>your friends or </a:t>
            </a:r>
            <a:r>
              <a:rPr lang="en-US" sz="2400" dirty="0"/>
              <a:t>family members</a:t>
            </a:r>
            <a:r>
              <a:rPr lang="en-US" sz="2400"/>
              <a:t>. (</a:t>
            </a:r>
            <a:r>
              <a:rPr lang="en-US" sz="2400" dirty="0"/>
              <a:t>Be sure to break them into </a:t>
            </a:r>
            <a:r>
              <a:rPr lang="en-US" sz="2400" dirty="0">
                <a:hlinkClick r:id="" action="ppaction://hlinkshowjump?jump=lastslide" tooltip="You really need &quot;syllables&quot; defined? Go ahead and click if you do."/>
              </a:rPr>
              <a:t>syllables</a:t>
            </a:r>
            <a:r>
              <a:rPr lang="en-US" sz="2400" dirty="0"/>
              <a:t> )</a:t>
            </a:r>
          </a:p>
          <a:p>
            <a:endParaRPr lang="en-US" sz="2400" dirty="0"/>
          </a:p>
          <a:p>
            <a:r>
              <a:rPr lang="en-US" sz="2400" dirty="0"/>
              <a:t>2. Add the appropriate stressed and unstressed marks over </a:t>
            </a:r>
          </a:p>
          <a:p>
            <a:r>
              <a:rPr lang="en-US" sz="2400" dirty="0"/>
              <a:t>the syllables (only with names longer than one syllable, of course).</a:t>
            </a:r>
          </a:p>
        </p:txBody>
      </p:sp>
    </p:spTree>
    <p:extLst>
      <p:ext uri="{BB962C8B-B14F-4D97-AF65-F5344CB8AC3E}">
        <p14:creationId xmlns:p14="http://schemas.microsoft.com/office/powerpoint/2010/main" val="48933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Scanning for Meter</a:t>
            </a:r>
          </a:p>
        </p:txBody>
      </p:sp>
      <p:sp>
        <p:nvSpPr>
          <p:cNvPr id="3" name="Content Placeholder 2"/>
          <p:cNvSpPr>
            <a:spLocks noGrp="1"/>
          </p:cNvSpPr>
          <p:nvPr>
            <p:ph idx="1"/>
          </p:nvPr>
        </p:nvSpPr>
        <p:spPr>
          <a:xfrm>
            <a:off x="1295400" y="2286000"/>
            <a:ext cx="6629400" cy="3505200"/>
          </a:xfrm>
        </p:spPr>
        <p:txBody>
          <a:bodyPr>
            <a:normAutofit fontScale="92500"/>
          </a:bodyPr>
          <a:lstStyle/>
          <a:p>
            <a:r>
              <a:rPr lang="en-US" dirty="0"/>
              <a:t>One syllable words can be stressed or unstressed, according to the words around them.  The longer words dictate how the reader emphasizes one syllable words in the line.  Read the following lines aloud:</a:t>
            </a:r>
          </a:p>
          <a:p>
            <a:pPr marL="514350" lvl="1" indent="0">
              <a:lnSpc>
                <a:spcPct val="150000"/>
              </a:lnSpc>
              <a:buNone/>
            </a:pPr>
            <a:r>
              <a:rPr lang="en-US" b="1" dirty="0">
                <a:solidFill>
                  <a:srgbClr val="7030A0"/>
                </a:solidFill>
              </a:rPr>
              <a:t>A narrow fellow in the grass </a:t>
            </a:r>
          </a:p>
          <a:p>
            <a:pPr marL="514350" lvl="1" indent="0">
              <a:lnSpc>
                <a:spcPct val="150000"/>
              </a:lnSpc>
              <a:buNone/>
            </a:pPr>
            <a:r>
              <a:rPr lang="en-US" b="1" dirty="0">
                <a:solidFill>
                  <a:srgbClr val="7030A0"/>
                </a:solidFill>
              </a:rPr>
              <a:t>Occasionally rides;</a:t>
            </a:r>
          </a:p>
          <a:p>
            <a:pPr marL="514350" lvl="1" indent="0">
              <a:lnSpc>
                <a:spcPct val="150000"/>
              </a:lnSpc>
              <a:buNone/>
            </a:pPr>
            <a:r>
              <a:rPr lang="en-US" b="1" dirty="0">
                <a:solidFill>
                  <a:srgbClr val="7030A0"/>
                </a:solidFill>
              </a:rPr>
              <a:t>You may have met him-- did you not</a:t>
            </a:r>
          </a:p>
          <a:p>
            <a:pPr marL="514350" lvl="1" indent="0">
              <a:lnSpc>
                <a:spcPct val="150000"/>
              </a:lnSpc>
              <a:buNone/>
            </a:pPr>
            <a:r>
              <a:rPr lang="en-US" b="1" dirty="0">
                <a:solidFill>
                  <a:srgbClr val="7030A0"/>
                </a:solidFill>
              </a:rPr>
              <a:t>His notice sudden is</a:t>
            </a:r>
          </a:p>
          <a:p>
            <a:pPr marL="514350" lvl="1" indent="0">
              <a:lnSpc>
                <a:spcPct val="150000"/>
              </a:lnSpc>
              <a:buNone/>
            </a:pPr>
            <a:endParaRPr lang="en-US" b="1" dirty="0">
              <a:solidFill>
                <a:srgbClr val="7030A0"/>
              </a:solidFill>
            </a:endParaRPr>
          </a:p>
          <a:p>
            <a:pPr marL="514350" lvl="1" indent="0">
              <a:lnSpc>
                <a:spcPct val="150000"/>
              </a:lnSpc>
              <a:buNone/>
            </a:pPr>
            <a:r>
              <a:rPr lang="en-US" sz="1200" dirty="0"/>
              <a:t>(From “A Narrow Fellow in the Grass” by Emily Dickinson)</a:t>
            </a:r>
          </a:p>
        </p:txBody>
      </p:sp>
    </p:spTree>
    <p:extLst>
      <p:ext uri="{BB962C8B-B14F-4D97-AF65-F5344CB8AC3E}">
        <p14:creationId xmlns:p14="http://schemas.microsoft.com/office/powerpoint/2010/main" val="349642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Scanning for Meter</a:t>
            </a:r>
            <a:endParaRPr lang="en-US" dirty="0"/>
          </a:p>
        </p:txBody>
      </p:sp>
      <p:sp>
        <p:nvSpPr>
          <p:cNvPr id="3" name="Content Placeholder 2"/>
          <p:cNvSpPr>
            <a:spLocks noGrp="1"/>
          </p:cNvSpPr>
          <p:nvPr>
            <p:ph idx="1"/>
          </p:nvPr>
        </p:nvSpPr>
        <p:spPr>
          <a:xfrm>
            <a:off x="1143000" y="2438400"/>
            <a:ext cx="6629400" cy="3276600"/>
          </a:xfrm>
        </p:spPr>
        <p:txBody>
          <a:bodyPr>
            <a:normAutofit/>
          </a:bodyPr>
          <a:lstStyle/>
          <a:p>
            <a:pPr lvl="1">
              <a:lnSpc>
                <a:spcPct val="150000"/>
              </a:lnSpc>
              <a:buFont typeface="Wingdings" panose="05000000000000000000" pitchFamily="2" charset="2"/>
              <a:buChar char="v"/>
            </a:pPr>
            <a:r>
              <a:rPr lang="en-US" sz="1800" dirty="0"/>
              <a:t>Determine the stress on the two syllable (or longer) words first.</a:t>
            </a:r>
          </a:p>
          <a:p>
            <a:pPr marL="514350" lvl="1" indent="0">
              <a:lnSpc>
                <a:spcPct val="110000"/>
              </a:lnSpc>
              <a:buNone/>
            </a:pPr>
            <a:r>
              <a:rPr lang="en-US" sz="1300" b="1" dirty="0"/>
              <a:t>      /          U       /     U</a:t>
            </a:r>
          </a:p>
          <a:p>
            <a:pPr marL="514350" lvl="1" indent="0">
              <a:lnSpc>
                <a:spcPct val="110000"/>
              </a:lnSpc>
              <a:buNone/>
            </a:pPr>
            <a:r>
              <a:rPr lang="en-US" sz="1800" b="1" dirty="0">
                <a:solidFill>
                  <a:srgbClr val="7030A0"/>
                </a:solidFill>
              </a:rPr>
              <a:t>A </a:t>
            </a:r>
            <a:r>
              <a:rPr lang="en-US" sz="1800" b="1" dirty="0" err="1">
                <a:solidFill>
                  <a:srgbClr val="7030A0"/>
                </a:solidFill>
              </a:rPr>
              <a:t>nar</a:t>
            </a:r>
            <a:r>
              <a:rPr lang="en-US" sz="1800" b="1" dirty="0">
                <a:solidFill>
                  <a:srgbClr val="7030A0"/>
                </a:solidFill>
              </a:rPr>
              <a:t>  row </a:t>
            </a:r>
            <a:r>
              <a:rPr lang="en-US" sz="1800" b="1" dirty="0" err="1">
                <a:solidFill>
                  <a:srgbClr val="7030A0"/>
                </a:solidFill>
              </a:rPr>
              <a:t>fel</a:t>
            </a:r>
            <a:r>
              <a:rPr lang="en-US" sz="1800" b="1" dirty="0">
                <a:solidFill>
                  <a:srgbClr val="7030A0"/>
                </a:solidFill>
              </a:rPr>
              <a:t> low in the grass </a:t>
            </a:r>
          </a:p>
          <a:p>
            <a:pPr marL="514350" lvl="1" indent="0">
              <a:lnSpc>
                <a:spcPct val="110000"/>
              </a:lnSpc>
              <a:buNone/>
            </a:pPr>
            <a:r>
              <a:rPr lang="en-US" sz="1400" b="1" dirty="0"/>
              <a:t>   U   /   U    /    U</a:t>
            </a:r>
          </a:p>
          <a:p>
            <a:pPr marL="514350" lvl="1" indent="0">
              <a:lnSpc>
                <a:spcPct val="110000"/>
              </a:lnSpc>
              <a:buNone/>
            </a:pPr>
            <a:r>
              <a:rPr lang="en-US" sz="1800" b="1" dirty="0" err="1">
                <a:solidFill>
                  <a:srgbClr val="7030A0"/>
                </a:solidFill>
              </a:rPr>
              <a:t>Oc</a:t>
            </a:r>
            <a:r>
              <a:rPr lang="en-US" sz="1800" b="1" dirty="0">
                <a:solidFill>
                  <a:srgbClr val="7030A0"/>
                </a:solidFill>
              </a:rPr>
              <a:t> ca </a:t>
            </a:r>
            <a:r>
              <a:rPr lang="en-US" sz="1800" b="1" dirty="0" err="1">
                <a:solidFill>
                  <a:srgbClr val="7030A0"/>
                </a:solidFill>
              </a:rPr>
              <a:t>sion</a:t>
            </a:r>
            <a:r>
              <a:rPr lang="en-US" sz="1800" b="1" dirty="0">
                <a:solidFill>
                  <a:srgbClr val="7030A0"/>
                </a:solidFill>
              </a:rPr>
              <a:t> al </a:t>
            </a:r>
            <a:r>
              <a:rPr lang="en-US" sz="1800" b="1" dirty="0" err="1">
                <a:solidFill>
                  <a:srgbClr val="7030A0"/>
                </a:solidFill>
              </a:rPr>
              <a:t>ly</a:t>
            </a:r>
            <a:r>
              <a:rPr lang="en-US" sz="1800" b="1" dirty="0">
                <a:solidFill>
                  <a:srgbClr val="7030A0"/>
                </a:solidFill>
              </a:rPr>
              <a:t> rides;</a:t>
            </a:r>
          </a:p>
          <a:p>
            <a:pPr marL="514350" lvl="1" indent="0">
              <a:lnSpc>
                <a:spcPct val="110000"/>
              </a:lnSpc>
              <a:buNone/>
            </a:pPr>
            <a:endParaRPr lang="en-US" b="1" dirty="0">
              <a:solidFill>
                <a:srgbClr val="7030A0"/>
              </a:solidFill>
            </a:endParaRPr>
          </a:p>
          <a:p>
            <a:pPr marL="514350" lvl="1" indent="0">
              <a:lnSpc>
                <a:spcPct val="110000"/>
              </a:lnSpc>
              <a:buNone/>
            </a:pPr>
            <a:r>
              <a:rPr lang="en-US" sz="1800" b="1" dirty="0">
                <a:solidFill>
                  <a:srgbClr val="7030A0"/>
                </a:solidFill>
              </a:rPr>
              <a:t>You may have met him-- did you not</a:t>
            </a:r>
          </a:p>
          <a:p>
            <a:pPr marL="514350" lvl="1" indent="0">
              <a:lnSpc>
                <a:spcPct val="110000"/>
              </a:lnSpc>
              <a:buNone/>
            </a:pPr>
            <a:r>
              <a:rPr lang="en-US" sz="1400" b="1" dirty="0"/>
              <a:t>         /     U    /      U</a:t>
            </a:r>
          </a:p>
          <a:p>
            <a:pPr marL="514350" lvl="1" indent="0">
              <a:lnSpc>
                <a:spcPct val="110000"/>
              </a:lnSpc>
              <a:buNone/>
            </a:pPr>
            <a:r>
              <a:rPr lang="en-US" sz="1800" b="1" dirty="0">
                <a:solidFill>
                  <a:srgbClr val="7030A0"/>
                </a:solidFill>
              </a:rPr>
              <a:t>His no  tice </a:t>
            </a:r>
            <a:r>
              <a:rPr lang="en-US" sz="1800" b="1" dirty="0" err="1">
                <a:solidFill>
                  <a:srgbClr val="7030A0"/>
                </a:solidFill>
              </a:rPr>
              <a:t>sud</a:t>
            </a:r>
            <a:r>
              <a:rPr lang="en-US" sz="1800" b="1" dirty="0">
                <a:solidFill>
                  <a:srgbClr val="7030A0"/>
                </a:solidFill>
              </a:rPr>
              <a:t> den is</a:t>
            </a:r>
          </a:p>
          <a:p>
            <a:pPr indent="0">
              <a:buNone/>
            </a:pPr>
            <a:endParaRPr lang="en-US" dirty="0"/>
          </a:p>
        </p:txBody>
      </p:sp>
    </p:spTree>
    <p:extLst>
      <p:ext uri="{BB962C8B-B14F-4D97-AF65-F5344CB8AC3E}">
        <p14:creationId xmlns:p14="http://schemas.microsoft.com/office/powerpoint/2010/main" val="365735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Scanning for Meter</a:t>
            </a:r>
            <a:endParaRPr lang="en-US" dirty="0"/>
          </a:p>
        </p:txBody>
      </p:sp>
      <p:sp>
        <p:nvSpPr>
          <p:cNvPr id="3" name="Content Placeholder 2"/>
          <p:cNvSpPr>
            <a:spLocks noGrp="1"/>
          </p:cNvSpPr>
          <p:nvPr>
            <p:ph idx="1"/>
          </p:nvPr>
        </p:nvSpPr>
        <p:spPr>
          <a:xfrm>
            <a:off x="1066800" y="2438400"/>
            <a:ext cx="6858000" cy="3276600"/>
          </a:xfrm>
        </p:spPr>
        <p:txBody>
          <a:bodyPr>
            <a:normAutofit fontScale="92500" lnSpcReduction="20000"/>
          </a:bodyPr>
          <a:lstStyle/>
          <a:p>
            <a:pPr lvl="1">
              <a:lnSpc>
                <a:spcPct val="110000"/>
              </a:lnSpc>
              <a:buFont typeface="Wingdings" panose="05000000000000000000" pitchFamily="2" charset="2"/>
              <a:buChar char="v"/>
            </a:pPr>
            <a:r>
              <a:rPr lang="en-US" sz="1800" dirty="0"/>
              <a:t>Now read the lines aloud and listen to how you naturally stress some short words .</a:t>
            </a:r>
            <a:endParaRPr lang="en-US" sz="1800" b="1" dirty="0"/>
          </a:p>
          <a:p>
            <a:pPr marL="514350" lvl="1" indent="0">
              <a:lnSpc>
                <a:spcPct val="110000"/>
              </a:lnSpc>
              <a:buNone/>
            </a:pPr>
            <a:r>
              <a:rPr lang="en-US" sz="1300" b="1" dirty="0">
                <a:solidFill>
                  <a:srgbClr val="FF0000"/>
                </a:solidFill>
              </a:rPr>
              <a:t> U    </a:t>
            </a:r>
            <a:r>
              <a:rPr lang="en-US" sz="1300" b="1" dirty="0"/>
              <a:t>/          U       /     U     </a:t>
            </a:r>
            <a:r>
              <a:rPr lang="en-US" sz="1300" b="1" dirty="0">
                <a:solidFill>
                  <a:srgbClr val="FF0000"/>
                </a:solidFill>
              </a:rPr>
              <a:t>/     U      /</a:t>
            </a:r>
          </a:p>
          <a:p>
            <a:pPr marL="514350" lvl="1" indent="0">
              <a:lnSpc>
                <a:spcPct val="110000"/>
              </a:lnSpc>
              <a:buNone/>
            </a:pPr>
            <a:r>
              <a:rPr lang="en-US" sz="1800" b="1" dirty="0">
                <a:solidFill>
                  <a:srgbClr val="7030A0"/>
                </a:solidFill>
              </a:rPr>
              <a:t>A </a:t>
            </a:r>
            <a:r>
              <a:rPr lang="en-US" sz="1800" b="1" dirty="0" err="1">
                <a:solidFill>
                  <a:srgbClr val="7030A0"/>
                </a:solidFill>
              </a:rPr>
              <a:t>nar</a:t>
            </a:r>
            <a:r>
              <a:rPr lang="en-US" sz="1800" b="1" dirty="0">
                <a:solidFill>
                  <a:srgbClr val="7030A0"/>
                </a:solidFill>
              </a:rPr>
              <a:t>  row </a:t>
            </a:r>
            <a:r>
              <a:rPr lang="en-US" sz="1800" b="1" dirty="0" err="1">
                <a:solidFill>
                  <a:srgbClr val="7030A0"/>
                </a:solidFill>
              </a:rPr>
              <a:t>fel</a:t>
            </a:r>
            <a:r>
              <a:rPr lang="en-US" sz="1800" b="1" dirty="0">
                <a:solidFill>
                  <a:srgbClr val="7030A0"/>
                </a:solidFill>
              </a:rPr>
              <a:t> low in the grass </a:t>
            </a:r>
          </a:p>
          <a:p>
            <a:pPr marL="514350" lvl="1" indent="0">
              <a:lnSpc>
                <a:spcPct val="110000"/>
              </a:lnSpc>
              <a:buNone/>
            </a:pPr>
            <a:r>
              <a:rPr lang="en-US" sz="1400" b="1" dirty="0"/>
              <a:t>   U   /   U    /    U        </a:t>
            </a:r>
            <a:r>
              <a:rPr lang="en-US" sz="1400" b="1" dirty="0">
                <a:solidFill>
                  <a:srgbClr val="FF0000"/>
                </a:solidFill>
              </a:rPr>
              <a:t>/</a:t>
            </a:r>
          </a:p>
          <a:p>
            <a:pPr marL="514350" lvl="1" indent="0">
              <a:lnSpc>
                <a:spcPct val="110000"/>
              </a:lnSpc>
              <a:buNone/>
            </a:pPr>
            <a:r>
              <a:rPr lang="en-US" sz="1800" b="1" dirty="0" err="1">
                <a:solidFill>
                  <a:srgbClr val="7030A0"/>
                </a:solidFill>
              </a:rPr>
              <a:t>Oc</a:t>
            </a:r>
            <a:r>
              <a:rPr lang="en-US" sz="1800" b="1" dirty="0">
                <a:solidFill>
                  <a:srgbClr val="7030A0"/>
                </a:solidFill>
              </a:rPr>
              <a:t> ca </a:t>
            </a:r>
            <a:r>
              <a:rPr lang="en-US" sz="1800" b="1" dirty="0" err="1">
                <a:solidFill>
                  <a:srgbClr val="7030A0"/>
                </a:solidFill>
              </a:rPr>
              <a:t>sion</a:t>
            </a:r>
            <a:r>
              <a:rPr lang="en-US" sz="1800" b="1" dirty="0">
                <a:solidFill>
                  <a:srgbClr val="7030A0"/>
                </a:solidFill>
              </a:rPr>
              <a:t> al </a:t>
            </a:r>
            <a:r>
              <a:rPr lang="en-US" sz="1800" b="1" dirty="0" err="1">
                <a:solidFill>
                  <a:srgbClr val="7030A0"/>
                </a:solidFill>
              </a:rPr>
              <a:t>ly</a:t>
            </a:r>
            <a:r>
              <a:rPr lang="en-US" sz="1800" b="1" dirty="0">
                <a:solidFill>
                  <a:srgbClr val="7030A0"/>
                </a:solidFill>
              </a:rPr>
              <a:t> rides;</a:t>
            </a:r>
          </a:p>
          <a:p>
            <a:pPr marL="514350" lvl="1" indent="0">
              <a:lnSpc>
                <a:spcPct val="110000"/>
              </a:lnSpc>
              <a:buNone/>
            </a:pPr>
            <a:r>
              <a:rPr lang="en-US" b="1" dirty="0">
                <a:solidFill>
                  <a:srgbClr val="FF0000"/>
                </a:solidFill>
              </a:rPr>
              <a:t> U       /        U       /     U         /     U      /</a:t>
            </a:r>
          </a:p>
          <a:p>
            <a:pPr marL="514350" lvl="1" indent="0">
              <a:lnSpc>
                <a:spcPct val="110000"/>
              </a:lnSpc>
              <a:buNone/>
            </a:pPr>
            <a:r>
              <a:rPr lang="en-US" sz="1800" b="1" dirty="0">
                <a:solidFill>
                  <a:srgbClr val="7030A0"/>
                </a:solidFill>
              </a:rPr>
              <a:t>You may have met him-- did you not</a:t>
            </a:r>
          </a:p>
          <a:p>
            <a:pPr marL="514350" lvl="1" indent="0">
              <a:lnSpc>
                <a:spcPct val="110000"/>
              </a:lnSpc>
              <a:buNone/>
            </a:pPr>
            <a:r>
              <a:rPr lang="en-US" sz="1400" b="1" dirty="0">
                <a:solidFill>
                  <a:srgbClr val="FF0000"/>
                </a:solidFill>
              </a:rPr>
              <a:t> U         </a:t>
            </a:r>
            <a:r>
              <a:rPr lang="en-US" sz="1400" b="1" dirty="0"/>
              <a:t>/     U       /      U        </a:t>
            </a:r>
            <a:r>
              <a:rPr lang="en-US" sz="1400" b="1" dirty="0">
                <a:solidFill>
                  <a:srgbClr val="FF0000"/>
                </a:solidFill>
              </a:rPr>
              <a:t>/</a:t>
            </a:r>
          </a:p>
          <a:p>
            <a:pPr marL="514350" lvl="1" indent="0">
              <a:lnSpc>
                <a:spcPct val="110000"/>
              </a:lnSpc>
              <a:buNone/>
            </a:pPr>
            <a:r>
              <a:rPr lang="en-US" sz="1800" b="1" dirty="0">
                <a:solidFill>
                  <a:srgbClr val="7030A0"/>
                </a:solidFill>
              </a:rPr>
              <a:t>His no  tice </a:t>
            </a:r>
            <a:r>
              <a:rPr lang="en-US" sz="1800" b="1" dirty="0" err="1">
                <a:solidFill>
                  <a:srgbClr val="7030A0"/>
                </a:solidFill>
              </a:rPr>
              <a:t>sud</a:t>
            </a:r>
            <a:r>
              <a:rPr lang="en-US" sz="1800" b="1" dirty="0">
                <a:solidFill>
                  <a:srgbClr val="7030A0"/>
                </a:solidFill>
              </a:rPr>
              <a:t> den is</a:t>
            </a:r>
          </a:p>
          <a:p>
            <a:pPr marL="514350" lvl="1" indent="0">
              <a:lnSpc>
                <a:spcPct val="110000"/>
              </a:lnSpc>
              <a:buNone/>
            </a:pPr>
            <a:endParaRPr lang="en-US" sz="1800" b="1" dirty="0">
              <a:solidFill>
                <a:srgbClr val="7030A0"/>
              </a:solidFill>
            </a:endParaRPr>
          </a:p>
          <a:p>
            <a:pPr marL="514350" lvl="1" indent="0">
              <a:lnSpc>
                <a:spcPct val="110000"/>
              </a:lnSpc>
              <a:buNone/>
            </a:pPr>
            <a:r>
              <a:rPr lang="en-US" sz="1800" dirty="0"/>
              <a:t>(Do you see a pattern?  Dickinson uses a </a:t>
            </a:r>
            <a:r>
              <a:rPr lang="en-US" sz="1800" dirty="0">
                <a:hlinkClick r:id="rId2" action="ppaction://hlinksldjump" tooltip="click to see definition in glossary"/>
              </a:rPr>
              <a:t>metric foot </a:t>
            </a:r>
            <a:r>
              <a:rPr lang="en-US" sz="1800" dirty="0"/>
              <a:t>called an “iamb.”)</a:t>
            </a:r>
            <a:endParaRPr lang="en-US" dirty="0"/>
          </a:p>
        </p:txBody>
      </p:sp>
    </p:spTree>
    <p:extLst>
      <p:ext uri="{BB962C8B-B14F-4D97-AF65-F5344CB8AC3E}">
        <p14:creationId xmlns:p14="http://schemas.microsoft.com/office/powerpoint/2010/main" val="188919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366</TotalTime>
  <Words>971</Words>
  <Application>Microsoft Office PowerPoint</Application>
  <PresentationFormat>On-screen Show (4:3)</PresentationFormat>
  <Paragraphs>114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Bodoni MT Condensed</vt:lpstr>
      <vt:lpstr>Calibri</vt:lpstr>
      <vt:lpstr>Garamond</vt:lpstr>
      <vt:lpstr>Wingdings</vt:lpstr>
      <vt:lpstr>Couture</vt:lpstr>
      <vt:lpstr>Meter</vt:lpstr>
      <vt:lpstr>Meter</vt:lpstr>
      <vt:lpstr>How Meter is Created</vt:lpstr>
      <vt:lpstr>scanning for meter–  . </vt:lpstr>
      <vt:lpstr>     scanning for meter–  The process of marking stressed and unstressed syllables in a poem. </vt:lpstr>
      <vt:lpstr> scanning for meter–  The process of marking stressed and unstressed syllables in a poem. </vt:lpstr>
      <vt:lpstr>Scanning for Meter</vt:lpstr>
      <vt:lpstr>Scanning for Meter</vt:lpstr>
      <vt:lpstr>Scanning for Meter</vt:lpstr>
      <vt:lpstr>Can’t hear it?</vt:lpstr>
      <vt:lpstr>Poems Categorized by Meter</vt:lpstr>
      <vt:lpstr>Glossary</vt:lpstr>
      <vt:lpstr>FIN</vt:lpstr>
    </vt:vector>
  </TitlesOfParts>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dc:title>
  <dc:creator>Windows User</dc:creator>
  <cp:lastModifiedBy>Adams, Alicia O</cp:lastModifiedBy>
  <cp:revision>28</cp:revision>
  <dcterms:created xsi:type="dcterms:W3CDTF">2015-01-30T01:45:46Z</dcterms:created>
  <dcterms:modified xsi:type="dcterms:W3CDTF">2020-03-23T01:06:17Z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davenportl@fultonschools.org</vt:lpwstr>
  </property>
  <property fmtid="{D5CDD505-2E9C-101B-9397-08002B2CF9AE}" pid="5" name="MSIP_Label_0ee3c538-ec52-435f-ae58-017644bd9513_SetDate">
    <vt:lpwstr>2020-03-13T14:27:04.9750065Z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